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91"/>
  </p:notesMasterIdLst>
  <p:handoutMasterIdLst>
    <p:handoutMasterId r:id="rId92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317" r:id="rId15"/>
    <p:sldId id="271" r:id="rId16"/>
    <p:sldId id="318" r:id="rId17"/>
    <p:sldId id="319" r:id="rId18"/>
    <p:sldId id="320" r:id="rId19"/>
    <p:sldId id="321" r:id="rId20"/>
    <p:sldId id="32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323" r:id="rId30"/>
    <p:sldId id="324" r:id="rId31"/>
    <p:sldId id="325" r:id="rId32"/>
    <p:sldId id="326" r:id="rId33"/>
    <p:sldId id="327" r:id="rId34"/>
    <p:sldId id="347" r:id="rId35"/>
    <p:sldId id="348" r:id="rId36"/>
    <p:sldId id="349" r:id="rId37"/>
    <p:sldId id="281" r:id="rId38"/>
    <p:sldId id="282" r:id="rId39"/>
    <p:sldId id="283" r:id="rId40"/>
    <p:sldId id="284" r:id="rId41"/>
    <p:sldId id="285" r:id="rId42"/>
    <p:sldId id="328" r:id="rId43"/>
    <p:sldId id="286" r:id="rId44"/>
    <p:sldId id="287" r:id="rId45"/>
    <p:sldId id="288" r:id="rId46"/>
    <p:sldId id="289" r:id="rId47"/>
    <p:sldId id="290" r:id="rId48"/>
    <p:sldId id="291" r:id="rId49"/>
    <p:sldId id="292" r:id="rId50"/>
    <p:sldId id="293" r:id="rId51"/>
    <p:sldId id="294" r:id="rId52"/>
    <p:sldId id="295" r:id="rId53"/>
    <p:sldId id="296" r:id="rId54"/>
    <p:sldId id="297" r:id="rId55"/>
    <p:sldId id="298" r:id="rId56"/>
    <p:sldId id="300" r:id="rId57"/>
    <p:sldId id="301" r:id="rId58"/>
    <p:sldId id="302" r:id="rId59"/>
    <p:sldId id="304" r:id="rId60"/>
    <p:sldId id="305" r:id="rId61"/>
    <p:sldId id="306" r:id="rId62"/>
    <p:sldId id="307" r:id="rId63"/>
    <p:sldId id="308" r:id="rId64"/>
    <p:sldId id="309" r:id="rId65"/>
    <p:sldId id="310" r:id="rId66"/>
    <p:sldId id="331" r:id="rId67"/>
    <p:sldId id="329" r:id="rId68"/>
    <p:sldId id="312" r:id="rId69"/>
    <p:sldId id="311" r:id="rId70"/>
    <p:sldId id="332" r:id="rId71"/>
    <p:sldId id="330" r:id="rId72"/>
    <p:sldId id="313" r:id="rId73"/>
    <p:sldId id="333" r:id="rId74"/>
    <p:sldId id="334" r:id="rId75"/>
    <p:sldId id="335" r:id="rId76"/>
    <p:sldId id="336" r:id="rId77"/>
    <p:sldId id="315" r:id="rId78"/>
    <p:sldId id="337" r:id="rId79"/>
    <p:sldId id="338" r:id="rId80"/>
    <p:sldId id="314" r:id="rId81"/>
    <p:sldId id="339" r:id="rId82"/>
    <p:sldId id="340" r:id="rId83"/>
    <p:sldId id="341" r:id="rId84"/>
    <p:sldId id="342" r:id="rId85"/>
    <p:sldId id="272" r:id="rId86"/>
    <p:sldId id="343" r:id="rId87"/>
    <p:sldId id="344" r:id="rId88"/>
    <p:sldId id="345" r:id="rId89"/>
    <p:sldId id="346" r:id="rId9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317"/>
            <p14:sldId id="271"/>
            <p14:sldId id="318"/>
            <p14:sldId id="319"/>
            <p14:sldId id="320"/>
            <p14:sldId id="321"/>
            <p14:sldId id="32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323"/>
            <p14:sldId id="324"/>
            <p14:sldId id="325"/>
            <p14:sldId id="326"/>
            <p14:sldId id="327"/>
            <p14:sldId id="347"/>
            <p14:sldId id="348"/>
            <p14:sldId id="349"/>
            <p14:sldId id="281"/>
            <p14:sldId id="282"/>
            <p14:sldId id="283"/>
            <p14:sldId id="284"/>
            <p14:sldId id="285"/>
            <p14:sldId id="328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300"/>
            <p14:sldId id="301"/>
            <p14:sldId id="302"/>
            <p14:sldId id="304"/>
            <p14:sldId id="305"/>
            <p14:sldId id="306"/>
            <p14:sldId id="307"/>
            <p14:sldId id="308"/>
            <p14:sldId id="309"/>
            <p14:sldId id="310"/>
            <p14:sldId id="331"/>
            <p14:sldId id="329"/>
            <p14:sldId id="312"/>
            <p14:sldId id="311"/>
            <p14:sldId id="332"/>
            <p14:sldId id="330"/>
            <p14:sldId id="313"/>
            <p14:sldId id="333"/>
            <p14:sldId id="334"/>
            <p14:sldId id="335"/>
            <p14:sldId id="336"/>
            <p14:sldId id="315"/>
            <p14:sldId id="337"/>
            <p14:sldId id="338"/>
            <p14:sldId id="314"/>
            <p14:sldId id="339"/>
            <p14:sldId id="340"/>
            <p14:sldId id="341"/>
            <p14:sldId id="342"/>
            <p14:sldId id="272"/>
            <p14:sldId id="343"/>
            <p14:sldId id="344"/>
            <p14:sldId id="345"/>
            <p14:sldId id="3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14" autoAdjust="0"/>
    <p:restoredTop sz="94622"/>
  </p:normalViewPr>
  <p:slideViewPr>
    <p:cSldViewPr>
      <p:cViewPr varScale="1">
        <p:scale>
          <a:sx n="80" d="100"/>
          <a:sy n="80" d="100"/>
        </p:scale>
        <p:origin x="198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10/13/18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10/13/18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6427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989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706928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82218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56294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551398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932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5545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967582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671249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100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11644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687703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638510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889494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DDC36B9-E8B0-D747-9A17-C7B8C263F819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60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982519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FA0E65-A33C-2041-A44E-159D380059E9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61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33965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CC1DD3-4DE7-2447-A755-9C6262289FD4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62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71038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1BFDF1-5C7C-2340-B903-FDAEB1EBFB95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63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810657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B319E36-2CCF-9C45-968C-3664B5A21A90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64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23328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E3892E-FF7A-B74C-9364-196166CD8E15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65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36657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E83BDA-F59C-E644-80AE-39EB6C388DDD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68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96939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036708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DFFCB9-4169-6B4C-81C8-2E6FEE429DBA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69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597755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54F58D2-665E-DD41-852B-5EA6DB5DAE90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72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231027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E78CF4-933F-DA49-88FD-BB661E1024F2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77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573203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EDC5F4-80C8-C04E-A2E0-559E6D23DFFC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80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16223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691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5278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21207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6034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65889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60768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8829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94305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132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849245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1828800" y="6629400"/>
            <a:ext cx="6553200" cy="3048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r>
              <a:rPr lang="en-US"/>
              <a:t>The Practice of Computing Using Python, Punch, Enbody, ©2011 Pearson Addison-Wesley. All rights reserved </a:t>
            </a:r>
          </a:p>
        </p:txBody>
      </p:sp>
    </p:spTree>
    <p:extLst>
      <p:ext uri="{BB962C8B-B14F-4D97-AF65-F5344CB8AC3E}">
        <p14:creationId xmlns:p14="http://schemas.microsoft.com/office/powerpoint/2010/main" val="1794259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648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3021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119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9518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9025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7120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258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54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>
              <a:solidFill>
                <a:srgbClr val="008000"/>
              </a:solidFill>
            </a:endParaRP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Ltd.</a:t>
            </a:r>
          </a:p>
        </p:txBody>
      </p:sp>
    </p:spTree>
    <p:extLst>
      <p:ext uri="{BB962C8B-B14F-4D97-AF65-F5344CB8AC3E}">
        <p14:creationId xmlns:p14="http://schemas.microsoft.com/office/powerpoint/2010/main" val="141290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49" r:id="rId13"/>
    <p:sldLayoutId id="2147483660" r:id="rId14"/>
    <p:sldLayoutId id="2147483655" r:id="rId15"/>
    <p:sldLayoutId id="2147483663" r:id="rId16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emf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chapter 9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Dictionaries and Sets</a:t>
            </a:r>
          </a:p>
        </p:txBody>
      </p:sp>
    </p:spTree>
    <p:extLst>
      <p:ext uri="{BB962C8B-B14F-4D97-AF65-F5344CB8AC3E}">
        <p14:creationId xmlns:p14="http://schemas.microsoft.com/office/powerpoint/2010/main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Access dictionary elements</a:t>
            </a:r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343400"/>
          </a:xfrm>
        </p:spPr>
        <p:txBody>
          <a:bodyPr/>
          <a:lstStyle/>
          <a:p>
            <a:pPr eaLnBrk="1" hangingPunct="1">
              <a:buFont typeface="Wingdings" pitchFamily="-107" charset="2"/>
              <a:buNone/>
            </a:pPr>
            <a:r>
              <a:rPr lang="en-US" dirty="0">
                <a:ea typeface="Arial" pitchFamily="-107" charset="0"/>
                <a:cs typeface="Arial" pitchFamily="-107" charset="0"/>
              </a:rPr>
              <a:t>Access requires </a:t>
            </a:r>
            <a:r>
              <a:rPr lang="en-US" dirty="0">
                <a:latin typeface="Courier New"/>
                <a:ea typeface="Arial" pitchFamily="-107" charset="0"/>
                <a:cs typeface="Courier New"/>
              </a:rPr>
              <a:t>[ ]</a:t>
            </a:r>
            <a:r>
              <a:rPr lang="en-US" dirty="0">
                <a:ea typeface="Arial" pitchFamily="-107" charset="0"/>
                <a:cs typeface="Arial" pitchFamily="-107" charset="0"/>
              </a:rPr>
              <a:t>, but the </a:t>
            </a:r>
            <a:r>
              <a:rPr lang="en-US" i="1" dirty="0">
                <a:ea typeface="Arial" pitchFamily="-107" charset="0"/>
                <a:cs typeface="Arial" pitchFamily="-107" charset="0"/>
              </a:rPr>
              <a:t>key</a:t>
            </a:r>
            <a:r>
              <a:rPr lang="en-US" dirty="0">
                <a:ea typeface="Arial" pitchFamily="-107" charset="0"/>
                <a:cs typeface="Arial" pitchFamily="-107" charset="0"/>
              </a:rPr>
              <a:t> is the index!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err="1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={}</a:t>
            </a:r>
          </a:p>
          <a:p>
            <a:pPr lvl="1" eaLnBrk="1" hangingPunct="1"/>
            <a:r>
              <a:rPr lang="en-US" dirty="0">
                <a:ea typeface="Arial" pitchFamily="-107" charset="0"/>
                <a:cs typeface="Arial" pitchFamily="-107" charset="0"/>
              </a:rPr>
              <a:t>an empty dictionary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err="1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</a:t>
            </a:r>
            <a:r>
              <a:rPr lang="fr-FR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]=25</a:t>
            </a:r>
          </a:p>
          <a:p>
            <a:pPr lvl="1" eaLnBrk="1" hangingPunct="1"/>
            <a:r>
              <a:rPr lang="en-US" dirty="0">
                <a:ea typeface="Arial" pitchFamily="-107" charset="0"/>
                <a:cs typeface="Arial" pitchFamily="-107" charset="0"/>
              </a:rPr>
              <a:t>added the pair </a:t>
            </a:r>
            <a:r>
              <a:rPr lang="fr-FR" dirty="0">
                <a:ea typeface="Arial" pitchFamily="-107" charset="0"/>
                <a:cs typeface="Arial" pitchFamily="-107" charset="0"/>
              </a:rPr>
              <a:t>'</a:t>
            </a:r>
            <a:r>
              <a:rPr lang="en-US" dirty="0">
                <a:ea typeface="Arial" pitchFamily="-107" charset="0"/>
                <a:cs typeface="Arial" pitchFamily="-107" charset="0"/>
              </a:rPr>
              <a:t>bill</a:t>
            </a:r>
            <a:r>
              <a:rPr lang="fr-FR" dirty="0">
                <a:ea typeface="Arial" pitchFamily="-107" charset="0"/>
                <a:cs typeface="Arial" pitchFamily="-107" charset="0"/>
              </a:rPr>
              <a:t>'</a:t>
            </a:r>
            <a:r>
              <a:rPr lang="en-US" dirty="0">
                <a:ea typeface="Arial" pitchFamily="-107" charset="0"/>
                <a:cs typeface="Arial" pitchFamily="-107" charset="0"/>
              </a:rPr>
              <a:t>:25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print(</a:t>
            </a:r>
            <a:r>
              <a:rPr lang="en-US" dirty="0" err="1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</a:t>
            </a:r>
            <a:r>
              <a:rPr lang="fr-FR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])</a:t>
            </a:r>
          </a:p>
          <a:p>
            <a:pPr lvl="1" eaLnBrk="1" hangingPunct="1"/>
            <a:r>
              <a:rPr lang="en-US" dirty="0">
                <a:ea typeface="Arial" pitchFamily="-107" charset="0"/>
                <a:cs typeface="Arial" pitchFamily="-107" charset="0"/>
              </a:rPr>
              <a:t>prints 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25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Dictionaries are mutable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r>
              <a:rPr lang="en-US" dirty="0"/>
              <a:t>Like lists, dictionaries are a mutable (</a:t>
            </a:r>
            <a:r>
              <a:rPr lang="en-US" dirty="0" err="1">
                <a:solidFill>
                  <a:srgbClr val="FF0000"/>
                </a:solidFill>
              </a:rPr>
              <a:t>breytanlegur</a:t>
            </a:r>
            <a:r>
              <a:rPr lang="en-US" dirty="0"/>
              <a:t>) data structure</a:t>
            </a:r>
          </a:p>
          <a:p>
            <a:pPr lvl="1"/>
            <a:r>
              <a:rPr lang="en-US" dirty="0"/>
              <a:t>you can change the object via various operations, such as index assignment</a:t>
            </a:r>
          </a:p>
          <a:p>
            <a:pPr>
              <a:buNone/>
            </a:pPr>
            <a:r>
              <a:rPr lang="en-US" sz="2800" dirty="0" err="1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 = {</a:t>
            </a:r>
            <a:r>
              <a:rPr lang="fr-FR" sz="2800" dirty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:3, </a:t>
            </a:r>
            <a:r>
              <a:rPr lang="fr-FR" sz="2800" dirty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rich</a:t>
            </a:r>
            <a:r>
              <a:rPr lang="fr-FR" sz="2800" dirty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:10}</a:t>
            </a:r>
          </a:p>
          <a:p>
            <a:pPr>
              <a:buNone/>
            </a:pP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[</a:t>
            </a:r>
            <a:r>
              <a:rPr lang="fr-FR" sz="2800" dirty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])	</a:t>
            </a:r>
            <a:r>
              <a:rPr lang="en-US" sz="2800" dirty="0">
                <a:solidFill>
                  <a:srgbClr val="419999"/>
                </a:solidFill>
                <a:latin typeface="Courier New"/>
                <a:cs typeface="Courier New"/>
              </a:rPr>
              <a:t># prints 2</a:t>
            </a:r>
          </a:p>
          <a:p>
            <a:pPr>
              <a:buNone/>
            </a:pPr>
            <a:r>
              <a:rPr lang="en-US" sz="2800" dirty="0" err="1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[</a:t>
            </a:r>
            <a:r>
              <a:rPr lang="fr-FR" sz="2800" dirty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] = 100</a:t>
            </a:r>
          </a:p>
          <a:p>
            <a:pPr>
              <a:buNone/>
            </a:pP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[</a:t>
            </a:r>
            <a:r>
              <a:rPr lang="fr-FR" sz="2800" dirty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660066"/>
                </a:solidFill>
                <a:latin typeface="Courier New"/>
                <a:cs typeface="Courier New"/>
              </a:rPr>
              <a:t>])	</a:t>
            </a:r>
            <a:r>
              <a:rPr lang="en-US" sz="2800" dirty="0">
                <a:solidFill>
                  <a:srgbClr val="419999"/>
                </a:solidFill>
                <a:latin typeface="Courier New"/>
                <a:cs typeface="Courier New"/>
              </a:rPr>
              <a:t># prints 100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again, common operators</a:t>
            </a:r>
          </a:p>
        </p:txBody>
      </p:sp>
      <p:sp>
        <p:nvSpPr>
          <p:cNvPr id="307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7" charset="2"/>
              <a:buNone/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Like others, dictionaries respond to these</a:t>
            </a:r>
          </a:p>
          <a:p>
            <a:pPr eaLnBrk="1" hangingPunct="1"/>
            <a:r>
              <a:rPr lang="en-US" dirty="0" err="1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len</a:t>
            </a:r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</a:t>
            </a:r>
            <a:r>
              <a:rPr lang="en-US" dirty="0" err="1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my_dict</a:t>
            </a:r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)</a:t>
            </a:r>
            <a:endParaRPr lang="en-US" dirty="0">
              <a:solidFill>
                <a:srgbClr val="660066"/>
              </a:solidFill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dirty="0"/>
              <a:t>number of </a:t>
            </a:r>
            <a:r>
              <a:rPr lang="en-US" dirty="0" err="1"/>
              <a:t>key:value</a:t>
            </a:r>
            <a:r>
              <a:rPr lang="en-US" dirty="0"/>
              <a:t> </a:t>
            </a:r>
            <a:r>
              <a:rPr lang="en-US" b="1" dirty="0"/>
              <a:t>pairs </a:t>
            </a:r>
            <a:r>
              <a:rPr lang="en-US" dirty="0"/>
              <a:t>in the dictionary</a:t>
            </a:r>
          </a:p>
          <a:p>
            <a:pPr eaLnBrk="1" hangingPunct="1"/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element in </a:t>
            </a:r>
            <a:r>
              <a:rPr lang="en-US" dirty="0" err="1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my_dict</a:t>
            </a:r>
            <a:endParaRPr lang="en-US" dirty="0">
              <a:solidFill>
                <a:srgbClr val="660066"/>
              </a:solidFill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dirty="0" err="1"/>
              <a:t>boolean</a:t>
            </a:r>
            <a:r>
              <a:rPr lang="en-US" dirty="0"/>
              <a:t>, is </a:t>
            </a:r>
            <a:r>
              <a:rPr lang="en-US" dirty="0">
                <a:latin typeface="Courier New" pitchFamily="-107" charset="0"/>
              </a:rPr>
              <a:t>element</a:t>
            </a:r>
            <a:r>
              <a:rPr lang="en-US" dirty="0"/>
              <a:t> a </a:t>
            </a:r>
            <a:r>
              <a:rPr lang="en-US" b="1" u="sng" dirty="0"/>
              <a:t>key</a:t>
            </a:r>
            <a:r>
              <a:rPr lang="en-US" dirty="0"/>
              <a:t>  in the dictionary</a:t>
            </a:r>
          </a:p>
          <a:p>
            <a:pPr eaLnBrk="1" hangingPunct="1"/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for key in </a:t>
            </a:r>
            <a:r>
              <a:rPr lang="en-US" dirty="0" err="1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my_dict</a:t>
            </a:r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:</a:t>
            </a:r>
            <a:endParaRPr lang="en-US" dirty="0">
              <a:solidFill>
                <a:srgbClr val="660066"/>
              </a:solidFill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dirty="0"/>
              <a:t>iterates through the </a:t>
            </a:r>
            <a:r>
              <a:rPr lang="en-US" b="1" dirty="0"/>
              <a:t>keys </a:t>
            </a:r>
            <a:r>
              <a:rPr lang="en-US" dirty="0"/>
              <a:t>of a dictionary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fewer methods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3434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dirty="0">
                <a:latin typeface="+mj-lt"/>
                <a:ea typeface="Courier New" pitchFamily="-107" charset="0"/>
                <a:cs typeface="Courier New" pitchFamily="-107" charset="0"/>
              </a:rPr>
              <a:t>Only 9 methods in total. Here are some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key in 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</a:t>
            </a:r>
          </a:p>
          <a:p>
            <a:pPr lvl="1" eaLnBrk="1" hangingPunct="1">
              <a:lnSpc>
                <a:spcPct val="90000"/>
              </a:lnSpc>
              <a:buFont typeface="Wingdings" pitchFamily="-107" charset="2"/>
              <a:buNone/>
            </a:pPr>
            <a:r>
              <a:rPr lang="en-US" sz="2400" dirty="0">
                <a:ea typeface="Arial" pitchFamily="-107" charset="0"/>
                <a:cs typeface="Arial" pitchFamily="-107" charset="0"/>
              </a:rPr>
              <a:t>does the key exist in the dictionary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>
                <a:latin typeface="Courier New" pitchFamily="-107" charset="0"/>
                <a:ea typeface="Arial" pitchFamily="-107" charset="0"/>
                <a:cs typeface="Arial" pitchFamily="-107" charset="0"/>
              </a:rPr>
              <a:t>my_dict.clear</a:t>
            </a:r>
            <a:r>
              <a:rPr lang="en-US" sz="2800" dirty="0">
                <a:latin typeface="Courier New" pitchFamily="-107" charset="0"/>
                <a:ea typeface="Arial" pitchFamily="-107" charset="0"/>
                <a:cs typeface="Arial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empty the dictionary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my_dict.update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yourDict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for each key in </a:t>
            </a:r>
            <a:r>
              <a:rPr lang="en-US" sz="2800" dirty="0" err="1">
                <a:latin typeface="Courier New" pitchFamily="-107" charset="0"/>
                <a:ea typeface="Arial" pitchFamily="-107" charset="0"/>
                <a:cs typeface="Arial" pitchFamily="-107" charset="0"/>
              </a:rPr>
              <a:t>yourDict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, updates </a:t>
            </a:r>
            <a:r>
              <a:rPr lang="en-US" sz="2800" dirty="0" err="1">
                <a:latin typeface="Courier New" pitchFamily="-107" charset="0"/>
                <a:ea typeface="Arial" pitchFamily="-107" charset="0"/>
                <a:cs typeface="Arial" pitchFamily="-107" charset="0"/>
              </a:rPr>
              <a:t>my_dict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with that key/value pair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>
                <a:latin typeface="Courier New"/>
                <a:ea typeface="Arial" pitchFamily="-107" charset="0"/>
                <a:cs typeface="Courier New"/>
              </a:rPr>
              <a:t>my_dict.copy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- shallow copy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>
                <a:latin typeface="Courier New"/>
                <a:ea typeface="Arial" pitchFamily="-107" charset="0"/>
                <a:cs typeface="Courier New"/>
              </a:rPr>
              <a:t>my_dict.pop</a:t>
            </a:r>
            <a:r>
              <a:rPr lang="en-US" sz="2800" dirty="0">
                <a:latin typeface="Courier New"/>
                <a:ea typeface="Arial" pitchFamily="-107" charset="0"/>
                <a:cs typeface="Courier New"/>
              </a:rPr>
              <a:t>(key)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– remove key, return value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content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my_dict.items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all the key/value pairs</a:t>
            </a:r>
          </a:p>
          <a:p>
            <a:pPr>
              <a:lnSpc>
                <a:spcPct val="90000"/>
              </a:lnSpc>
            </a:pP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my_dict.keys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all the keys</a:t>
            </a:r>
          </a:p>
          <a:p>
            <a:pPr>
              <a:lnSpc>
                <a:spcPct val="90000"/>
              </a:lnSpc>
            </a:pP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my_dict.values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all the values</a:t>
            </a:r>
          </a:p>
          <a:p>
            <a:pPr marL="0" indent="0">
              <a:lnSpc>
                <a:spcPct val="90000"/>
              </a:lnSpc>
              <a:buNone/>
            </a:pPr>
            <a:endParaRPr lang="en-US" sz="2800" dirty="0">
              <a:ea typeface="Arial" pitchFamily="-107" charset="0"/>
              <a:cs typeface="Arial" pitchFamily="-107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ea typeface="Arial" pitchFamily="-107" charset="0"/>
                <a:cs typeface="Arial" pitchFamily="-107" charset="0"/>
              </a:rPr>
              <a:t>They return what is called a </a:t>
            </a:r>
            <a:r>
              <a:rPr lang="en-US" i="1" dirty="0">
                <a:ea typeface="Arial" pitchFamily="-107" charset="0"/>
                <a:cs typeface="Arial" pitchFamily="-107" charset="0"/>
              </a:rPr>
              <a:t>dictionary view</a:t>
            </a:r>
            <a:r>
              <a:rPr lang="en-US" dirty="0">
                <a:ea typeface="Arial" pitchFamily="-107" charset="0"/>
                <a:cs typeface="Arial" pitchFamily="-107" charset="0"/>
              </a:rPr>
              <a:t>.</a:t>
            </a:r>
          </a:p>
          <a:p>
            <a:r>
              <a:rPr lang="en-US" dirty="0"/>
              <a:t>the order of the views corresponds</a:t>
            </a:r>
          </a:p>
          <a:p>
            <a:r>
              <a:rPr lang="en-US" dirty="0"/>
              <a:t>are dynamically updated with changes</a:t>
            </a:r>
          </a:p>
          <a:p>
            <a:r>
              <a:rPr lang="en-US" dirty="0"/>
              <a:t>are </a:t>
            </a:r>
            <a:r>
              <a:rPr lang="en-US" dirty="0" err="1"/>
              <a:t>iterable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733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9906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Views are </a:t>
            </a:r>
            <a:r>
              <a:rPr lang="en-US" dirty="0" err="1">
                <a:ea typeface="ＭＳ Ｐゴシック" pitchFamily="-107" charset="-128"/>
                <a:cs typeface="ＭＳ Ｐゴシック" pitchFamily="-107" charset="-128"/>
              </a:rPr>
              <a:t>iterable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482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4419600"/>
          </a:xfrm>
        </p:spPr>
        <p:txBody>
          <a:bodyPr/>
          <a:lstStyle/>
          <a:p>
            <a:pPr eaLnBrk="1" hangingPunct="1">
              <a:buFont typeface="Wingdings" pitchFamily="-107" charset="2"/>
              <a:buNone/>
            </a:pP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for key in 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   print key</a:t>
            </a:r>
          </a:p>
          <a:p>
            <a:pPr lvl="1" eaLnBrk="1" hangingPunct="1"/>
            <a:r>
              <a:rPr lang="en-US" sz="2400" dirty="0">
                <a:ea typeface="Arial" pitchFamily="-107" charset="0"/>
                <a:cs typeface="Arial" pitchFamily="-107" charset="0"/>
              </a:rPr>
              <a:t>prints all the keys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for 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key,value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in 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my_dict.items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():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   print 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key,value</a:t>
            </a:r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pPr lvl="1" eaLnBrk="1" hangingPunct="1"/>
            <a:r>
              <a:rPr lang="en-US" sz="2400" dirty="0">
                <a:ea typeface="Arial" pitchFamily="-107" charset="0"/>
                <a:cs typeface="Arial" pitchFamily="-107" charset="0"/>
              </a:rPr>
              <a:t>prints all the key/value pairs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for value in 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my_dict.values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():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   print value</a:t>
            </a:r>
          </a:p>
          <a:p>
            <a:pPr lvl="1" eaLnBrk="1" hangingPunct="1"/>
            <a:r>
              <a:rPr lang="en-US" sz="2400" dirty="0">
                <a:ea typeface="Arial" pitchFamily="-107" charset="0"/>
                <a:cs typeface="Arial" pitchFamily="-107" charset="0"/>
              </a:rPr>
              <a:t>prints all the values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my_dict</a:t>
            </a:r>
            <a:r>
              <a:rPr lang="en-US" sz="2400" dirty="0">
                <a:latin typeface="Courier New"/>
                <a:cs typeface="Courier New"/>
              </a:rPr>
              <a:t> = {'a':2, 3:['x', 'y'], '</a:t>
            </a:r>
            <a:r>
              <a:rPr lang="en-US" sz="2400" dirty="0" err="1">
                <a:latin typeface="Courier New"/>
                <a:cs typeface="Courier New"/>
              </a:rPr>
              <a:t>joe</a:t>
            </a:r>
            <a:r>
              <a:rPr lang="en-US" sz="2400" dirty="0">
                <a:latin typeface="Courier New"/>
                <a:cs typeface="Courier New"/>
              </a:rPr>
              <a:t>':'smith}</a:t>
            </a:r>
          </a:p>
          <a:p>
            <a:pPr marL="0" indent="0">
              <a:buNone/>
            </a:pPr>
            <a:endParaRPr lang="en-US" sz="2400" dirty="0">
              <a:latin typeface="Courier New"/>
              <a:cs typeface="Courier New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" y="692754"/>
            <a:ext cx="9067801" cy="551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558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Frequency of words in list</a:t>
            </a:r>
            <a:br>
              <a:rPr lang="en-US" dirty="0"/>
            </a:br>
            <a:r>
              <a:rPr lang="en-US" dirty="0"/>
              <a:t>3 ways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89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membership test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000" y="2209800"/>
            <a:ext cx="5097687" cy="2472531"/>
          </a:xfrm>
        </p:spPr>
      </p:pic>
    </p:spTree>
    <p:extLst>
      <p:ext uri="{BB962C8B-B14F-4D97-AF65-F5344CB8AC3E}">
        <p14:creationId xmlns:p14="http://schemas.microsoft.com/office/powerpoint/2010/main" val="4075782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052" y="1905000"/>
            <a:ext cx="5411895" cy="2624931"/>
          </a:xfrm>
        </p:spPr>
      </p:pic>
    </p:spTree>
    <p:extLst>
      <p:ext uri="{BB962C8B-B14F-4D97-AF65-F5344CB8AC3E}">
        <p14:creationId xmlns:p14="http://schemas.microsoft.com/office/powerpoint/2010/main" val="142916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Data Structures</a:t>
            </a:r>
          </a:p>
        </p:txBody>
      </p:sp>
      <p:sp>
        <p:nvSpPr>
          <p:cNvPr id="1638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seen the list data structure and what it can be used for</a:t>
            </a:r>
          </a:p>
          <a:p>
            <a:r>
              <a:rPr lang="en-US" dirty="0"/>
              <a:t>We will now examine two more advanced data structures, the Set (</a:t>
            </a:r>
            <a:r>
              <a:rPr lang="en-US" dirty="0" err="1">
                <a:solidFill>
                  <a:srgbClr val="FF0000"/>
                </a:solidFill>
              </a:rPr>
              <a:t>mengi</a:t>
            </a:r>
            <a:r>
              <a:rPr lang="en-US" dirty="0"/>
              <a:t>) and the Dictionary (</a:t>
            </a:r>
            <a:r>
              <a:rPr lang="en-US" dirty="0" err="1">
                <a:solidFill>
                  <a:srgbClr val="FF0000"/>
                </a:solidFill>
              </a:rPr>
              <a:t>uppflettitafla</a:t>
            </a:r>
            <a:r>
              <a:rPr lang="en-US" dirty="0"/>
              <a:t>)</a:t>
            </a:r>
          </a:p>
          <a:p>
            <a:r>
              <a:rPr lang="en-US" dirty="0"/>
              <a:t>In particular, the dictionary is an important, very useful part of python, as well as generally useful to solve many problems.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get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method returns the value associated with a </a:t>
            </a:r>
            <a:r>
              <a:rPr lang="en-US" dirty="0" err="1"/>
              <a:t>dict</a:t>
            </a:r>
            <a:r>
              <a:rPr lang="en-US" dirty="0"/>
              <a:t> key or a default value provided as second argument. Below, the default is 0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0"/>
            <a:ext cx="9144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751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Word Frequency</a:t>
            </a:r>
          </a:p>
          <a:p>
            <a:r>
              <a:rPr lang="en-US" dirty="0"/>
              <a:t>Gettysburg Address</a:t>
            </a:r>
          </a:p>
          <a:p>
            <a:r>
              <a:rPr lang="en-US" dirty="0"/>
              <a:t>Code Listings 9.2-9.5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functions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(word,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word_dict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/>
              <a:t>. Add word to the dictionary. No return</a:t>
            </a:r>
          </a:p>
          <a:p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process_line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(line,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word_dict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/>
              <a:t>. Process line and identify words. Calls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/>
              <a:t>. No return.</a:t>
            </a:r>
          </a:p>
          <a:p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pretty_print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word_dict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/>
              <a:t>. Nice printing of the dictionary contents. No return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main()</a:t>
            </a:r>
            <a:r>
              <a:rPr lang="en-US" dirty="0"/>
              <a:t>. Function to start the program.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</a:t>
            </a:r>
            <a:r>
              <a:rPr lang="en-US" dirty="0" err="1"/>
              <a:t>mutables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we are passing a mutable data structure, a dictionary, we do not have to return the dictionary when the function ends</a:t>
            </a:r>
          </a:p>
          <a:p>
            <a:r>
              <a:rPr lang="en-US" dirty="0"/>
              <a:t>If all we do is update the dictionary (change the object) then the argument will be associated with the changed object.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8600" y="1828800"/>
            <a:ext cx="8582891" cy="1600200"/>
          </a:xfr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1064" y="1600200"/>
            <a:ext cx="9021872" cy="3276600"/>
          </a:xfr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 in </a:t>
            </a:r>
            <a:r>
              <a:rPr lang="en-US" dirty="0" err="1"/>
              <a:t>pretty_print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33400" y="1219200"/>
            <a:ext cx="8229600" cy="49530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sort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method works on lists, so if we sort we must sort a list</a:t>
            </a:r>
          </a:p>
          <a:p>
            <a:r>
              <a:rPr lang="en-US" dirty="0"/>
              <a:t>for complex elements (like a </a:t>
            </a:r>
            <a:r>
              <a:rPr lang="en-US" dirty="0" err="1"/>
              <a:t>tuple</a:t>
            </a:r>
            <a:r>
              <a:rPr lang="en-US" dirty="0"/>
              <a:t>), the sort compares the first element of each complex element: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6"/>
                </a:solidFill>
                <a:latin typeface="Courier New"/>
                <a:cs typeface="Courier New"/>
              </a:rPr>
              <a:t>(1, 3) &lt; (2, 1)    </a:t>
            </a:r>
            <a:r>
              <a:rPr lang="en-US" dirty="0">
                <a:solidFill>
                  <a:srgbClr val="419999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srgbClr val="419999"/>
                </a:solidFill>
              </a:rPr>
              <a:t># True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6"/>
                </a:solidFill>
                <a:latin typeface="Courier New"/>
                <a:cs typeface="Courier New"/>
              </a:rPr>
              <a:t>(3,0) &lt; (1,2,3)     </a:t>
            </a:r>
            <a:r>
              <a:rPr lang="en-US" dirty="0">
                <a:solidFill>
                  <a:srgbClr val="419999"/>
                </a:solidFill>
              </a:rPr>
              <a:t># False</a:t>
            </a:r>
          </a:p>
          <a:p>
            <a:r>
              <a:rPr lang="en-US" dirty="0"/>
              <a:t>a list comprehension (commented out) is the equivalent of the code below it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81410" y="1219200"/>
            <a:ext cx="8539316" cy="411480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3405" y="2057400"/>
            <a:ext cx="8697190" cy="2362200"/>
          </a:xfr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Periodic Table example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92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Dictionaries (</a:t>
            </a:r>
            <a:r>
              <a:rPr lang="en-US" dirty="0" err="1">
                <a:solidFill>
                  <a:srgbClr val="FF0000"/>
                </a:solidFill>
              </a:rPr>
              <a:t>uppflettitöflur</a:t>
            </a:r>
            <a:r>
              <a:rPr lang="en-US" dirty="0"/>
              <a:t>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 separated values (</a:t>
            </a:r>
            <a:r>
              <a:rPr lang="en-US" dirty="0" err="1"/>
              <a:t>csv</a:t>
            </a:r>
            <a:r>
              <a:rPr lang="en-US" dirty="0"/>
              <a:t>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err="1"/>
              <a:t>csv</a:t>
            </a:r>
            <a:r>
              <a:rPr lang="en-US" dirty="0"/>
              <a:t> files are a text format that are used by many applications (especially spreadsheets) to exchange data as text</a:t>
            </a:r>
          </a:p>
          <a:p>
            <a:r>
              <a:rPr lang="en-US" dirty="0"/>
              <a:t>row oriented representation where each line is a row, and elements of the row (columns) are separated by a comma</a:t>
            </a:r>
          </a:p>
          <a:p>
            <a:r>
              <a:rPr lang="en-US" dirty="0"/>
              <a:t>despite the simplicity, there are variations and we'd like Python to help</a:t>
            </a:r>
          </a:p>
        </p:txBody>
      </p:sp>
    </p:spTree>
    <p:extLst>
      <p:ext uri="{BB962C8B-B14F-4D97-AF65-F5344CB8AC3E}">
        <p14:creationId xmlns:p14="http://schemas.microsoft.com/office/powerpoint/2010/main" val="3930505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csv</a:t>
            </a:r>
            <a:r>
              <a:rPr lang="en-US" dirty="0"/>
              <a:t> module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csv.reader</a:t>
            </a:r>
            <a:r>
              <a:rPr lang="en-US" dirty="0"/>
              <a:t> takes an opened file object as an argument and reads one line at a time from that file</a:t>
            </a:r>
          </a:p>
          <a:p>
            <a:r>
              <a:rPr lang="en-US" dirty="0"/>
              <a:t>Each line is formatted as a list with the elements (the columns, the comma separated elements) found in the file</a:t>
            </a:r>
          </a:p>
        </p:txBody>
      </p:sp>
    </p:spTree>
    <p:extLst>
      <p:ext uri="{BB962C8B-B14F-4D97-AF65-F5344CB8AC3E}">
        <p14:creationId xmlns:p14="http://schemas.microsoft.com/office/powerpoint/2010/main" val="25945983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encodings other than UTF-8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example uses a </a:t>
            </a:r>
            <a:r>
              <a:rPr lang="en-US" dirty="0" err="1"/>
              <a:t>csv</a:t>
            </a:r>
            <a:r>
              <a:rPr lang="en-US" dirty="0"/>
              <a:t> file encoded with characters other than UTF-8 (our default)</a:t>
            </a:r>
          </a:p>
          <a:p>
            <a:pPr lvl="1"/>
            <a:r>
              <a:rPr lang="en-US" dirty="0"/>
              <a:t>in particular, the symbol ± occurs</a:t>
            </a:r>
          </a:p>
          <a:p>
            <a:r>
              <a:rPr lang="en-US" dirty="0"/>
              <a:t>can solve by opening the file with the correct encoding, in this case </a:t>
            </a:r>
            <a:r>
              <a:rPr lang="en-US" dirty="0">
                <a:latin typeface="Courier New"/>
                <a:cs typeface="Courier New"/>
              </a:rPr>
              <a:t>windows-1252</a:t>
            </a:r>
          </a:p>
        </p:txBody>
      </p:sp>
    </p:spTree>
    <p:extLst>
      <p:ext uri="{BB962C8B-B14F-4D97-AF65-F5344CB8AC3E}">
        <p14:creationId xmlns:p14="http://schemas.microsoft.com/office/powerpoint/2010/main" val="31561073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159" y="2286000"/>
            <a:ext cx="8725444" cy="3124200"/>
          </a:xfrm>
        </p:spPr>
      </p:pic>
    </p:spTree>
    <p:extLst>
      <p:ext uri="{BB962C8B-B14F-4D97-AF65-F5344CB8AC3E}">
        <p14:creationId xmlns:p14="http://schemas.microsoft.com/office/powerpoint/2010/main" val="2904340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9.8</a:t>
            </a:r>
          </a:p>
          <a:p>
            <a:r>
              <a:rPr lang="en-US" dirty="0"/>
              <a:t>periodic table</a:t>
            </a:r>
          </a:p>
          <a:p>
            <a:r>
              <a:rPr lang="en-US" dirty="0"/>
              <a:t>(one file, two parts)</a:t>
            </a:r>
          </a:p>
        </p:txBody>
      </p:sp>
    </p:spTree>
    <p:extLst>
      <p:ext uri="{BB962C8B-B14F-4D97-AF65-F5344CB8AC3E}">
        <p14:creationId xmlns:p14="http://schemas.microsoft.com/office/powerpoint/2010/main" val="19602959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 bwMode="auto">
          <a:xfrm>
            <a:off x="0" y="0"/>
            <a:ext cx="9071714" cy="6494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import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csv</a:t>
            </a:r>
          </a:p>
          <a:p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read_table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a_file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a_dict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"""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Read Periodic Table file into a dict. with element symbol as key.</a:t>
            </a:r>
          </a:p>
          <a:p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periodic_file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is a file object opened for reading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"""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data_reader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csv.reader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a_file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row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data_reader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ignore header rows: elements begin with a number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row[0].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isdigit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():  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row[1]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a_dict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] = row[:8]  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ignore end of row</a:t>
            </a: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</a:p>
          <a:p>
            <a:r>
              <a:rPr lang="de-DE" sz="1600" b="1" dirty="0" err="1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parse_element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element_str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"""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Parse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element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string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into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symbol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and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quantity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      e.g. Si2 returns ('Si',2)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"""</a:t>
            </a: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=""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""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ch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element_str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ch.isalpha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ch</a:t>
            </a:r>
            <a:endParaRPr lang="de-DE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hu-HU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hu-HU" sz="1600" b="1" dirty="0" err="1">
                <a:latin typeface="Courier New" charset="0"/>
                <a:ea typeface="Courier New" charset="0"/>
                <a:cs typeface="Courier New" charset="0"/>
              </a:rPr>
              <a:t>else</a:t>
            </a:r>
            <a:r>
              <a:rPr lang="hu-HU" sz="16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ch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== "":                  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if no number, default is 1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"</a:t>
            </a:r>
            <a:r>
              <a:rPr lang="en-US" sz="1600" i="1" dirty="0"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return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i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600" dirty="0">
              <a:solidFill>
                <a:srgbClr val="00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6975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 bwMode="auto">
          <a:xfrm>
            <a:off x="0" y="0"/>
            <a:ext cx="8454559" cy="5478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1. Read File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periodic_file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open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Periodic-</a:t>
            </a:r>
            <a:r>
              <a:rPr lang="en-US" sz="1400" i="1" dirty="0" err="1">
                <a:latin typeface="Courier New" charset="0"/>
                <a:ea typeface="Courier New" charset="0"/>
                <a:cs typeface="Courier New" charset="0"/>
              </a:rPr>
              <a:t>Table.csv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", "</a:t>
            </a:r>
            <a:r>
              <a:rPr lang="en-US" sz="1400" i="1" dirty="0" err="1">
                <a:latin typeface="Courier New" charset="0"/>
                <a:ea typeface="Courier New" charset="0"/>
                <a:cs typeface="Courier New" charset="0"/>
              </a:rPr>
              <a:t>r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",encoding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="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windows-1252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2. Create Dictionary of Periodic Table using element symbols as keys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={}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read_table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periodic_file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3. Prompt for input and convert compound into a list of elements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input("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Input a chemical compound, hyphenated, e.g. C-O2: 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compound_list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compound_str.split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("-")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4. Initialize atomic mass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0.0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The compound is composed of: 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", end=' ')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# 5. Parse compound list into symbol-quantity pairs, print name, and add mass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c in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compound_list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quantity_int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parse_element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(c)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][5], end=' ')  </a:t>
            </a:r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print element name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quantity_int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*\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             float(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][6]) </a:t>
            </a:r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add atomic mass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\n\</a:t>
            </a:r>
            <a:r>
              <a:rPr lang="en-US" sz="1400" i="1" dirty="0" err="1">
                <a:latin typeface="Courier New" charset="0"/>
                <a:ea typeface="Courier New" charset="0"/>
                <a:cs typeface="Courier New" charset="0"/>
              </a:rPr>
              <a:t>nThe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 atomic mass of the compound is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",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periodic_file.close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1400" dirty="0">
              <a:solidFill>
                <a:srgbClr val="00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0505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Sets (</a:t>
            </a:r>
            <a:r>
              <a:rPr lang="en-US" dirty="0" err="1">
                <a:solidFill>
                  <a:srgbClr val="FF0000"/>
                </a:solidFill>
              </a:rPr>
              <a:t>mengi</a:t>
            </a:r>
            <a:r>
              <a:rPr lang="en-US" dirty="0"/>
              <a:t>)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Sets, as in Mathematical Sets</a:t>
            </a:r>
          </a:p>
        </p:txBody>
      </p:sp>
      <p:sp>
        <p:nvSpPr>
          <p:cNvPr id="512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 mathematics, a set is a collection of objects, potentially of many different types</a:t>
            </a:r>
          </a:p>
          <a:p>
            <a:r>
              <a:rPr lang="en-US"/>
              <a:t>in a set, no two elements are identical. That is, a set consists of elements each of which is unique compared to the other elements</a:t>
            </a:r>
          </a:p>
          <a:p>
            <a:r>
              <a:rPr lang="en-US"/>
              <a:t>there is no order to the elements of a set</a:t>
            </a:r>
          </a:p>
          <a:p>
            <a:r>
              <a:rPr lang="en-US"/>
              <a:t>a set with no elements is the empty set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Creating a set</a:t>
            </a:r>
          </a:p>
        </p:txBody>
      </p:sp>
      <p:sp>
        <p:nvSpPr>
          <p:cNvPr id="5325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ea typeface="Courier New" pitchFamily="-107" charset="0"/>
                <a:cs typeface="Courier New" pitchFamily="-107" charset="0"/>
              </a:rPr>
              <a:t>Set can be created in one of two ways:</a:t>
            </a:r>
          </a:p>
          <a:p>
            <a:pPr>
              <a:lnSpc>
                <a:spcPct val="90000"/>
              </a:lnSpc>
            </a:pPr>
            <a:r>
              <a:rPr lang="en-US" sz="3600" dirty="0">
                <a:ea typeface="Courier New" pitchFamily="-107" charset="0"/>
                <a:cs typeface="Courier New" pitchFamily="-107" charset="0"/>
              </a:rPr>
              <a:t>constructor: </a:t>
            </a:r>
            <a:r>
              <a:rPr lang="en-US" sz="3600" dirty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set(</a:t>
            </a:r>
            <a:r>
              <a:rPr lang="en-US" sz="3600" dirty="0" err="1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iterable</a:t>
            </a:r>
            <a:r>
              <a:rPr lang="en-US" sz="3600" dirty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) </a:t>
            </a:r>
            <a:r>
              <a:rPr lang="en-US" sz="3600" dirty="0">
                <a:ea typeface="Courier New" pitchFamily="-107" charset="0"/>
                <a:cs typeface="Courier New" pitchFamily="-107" charset="0"/>
              </a:rPr>
              <a:t>where the argument is </a:t>
            </a:r>
            <a:r>
              <a:rPr lang="en-US" sz="3600" dirty="0" err="1">
                <a:ea typeface="Courier New" pitchFamily="-107" charset="0"/>
                <a:cs typeface="Courier New" pitchFamily="-107" charset="0"/>
              </a:rPr>
              <a:t>iterable</a:t>
            </a:r>
            <a:endParaRPr lang="en-US" sz="3600" dirty="0">
              <a:ea typeface="Courier New" pitchFamily="-107" charset="0"/>
              <a:cs typeface="Courier New" pitchFamily="-107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	</a:t>
            </a:r>
            <a:r>
              <a:rPr lang="en-US" dirty="0" err="1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my_set</a:t>
            </a:r>
            <a:r>
              <a:rPr lang="en-US" dirty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 = set('</a:t>
            </a:r>
            <a:r>
              <a:rPr lang="en-US" dirty="0" err="1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abc</a:t>
            </a:r>
            <a:r>
              <a:rPr lang="en-US" dirty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')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  <a:sym typeface="Wingdings"/>
              </a:rPr>
              <a:t>	</a:t>
            </a:r>
            <a:r>
              <a:rPr lang="en-US" dirty="0" err="1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  <a:sym typeface="Wingdings"/>
              </a:rPr>
              <a:t>my_set</a:t>
            </a:r>
            <a:r>
              <a:rPr lang="en-US" dirty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  <a:sym typeface="Wingdings"/>
              </a:rPr>
              <a:t>  {'a', 'b', 'c'}</a:t>
            </a:r>
            <a:endParaRPr lang="en-US" dirty="0">
              <a:solidFill>
                <a:srgbClr val="660066"/>
              </a:solidFill>
              <a:latin typeface="Courier New"/>
              <a:ea typeface="Courier New" pitchFamily="-107" charset="0"/>
              <a:cs typeface="Courier New"/>
            </a:endParaRPr>
          </a:p>
          <a:p>
            <a:pPr>
              <a:lnSpc>
                <a:spcPct val="90000"/>
              </a:lnSpc>
            </a:pPr>
            <a:r>
              <a:rPr lang="en-US" sz="3600" dirty="0">
                <a:ea typeface="Courier New" pitchFamily="-107" charset="0"/>
                <a:cs typeface="Courier New" pitchFamily="-107" charset="0"/>
              </a:rPr>
              <a:t>shortcut: </a:t>
            </a:r>
            <a:r>
              <a:rPr lang="en-US" sz="3600" dirty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{}</a:t>
            </a:r>
            <a:r>
              <a:rPr lang="en-US" sz="3600" dirty="0">
                <a:ea typeface="Courier New" pitchFamily="-107" charset="0"/>
                <a:cs typeface="Courier New" pitchFamily="-107" charset="0"/>
              </a:rPr>
              <a:t>, braces where the elements have no colons (to distinguish them from </a:t>
            </a:r>
            <a:r>
              <a:rPr lang="en-US" sz="3600" dirty="0" err="1">
                <a:ea typeface="Courier New" pitchFamily="-107" charset="0"/>
                <a:cs typeface="Courier New" pitchFamily="-107" charset="0"/>
              </a:rPr>
              <a:t>dicts</a:t>
            </a:r>
            <a:r>
              <a:rPr lang="en-US" sz="3600" dirty="0">
                <a:ea typeface="Courier New" pitchFamily="-107" charset="0"/>
                <a:cs typeface="Courier New" pitchFamily="-107" charset="0"/>
              </a:rPr>
              <a:t>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	</a:t>
            </a:r>
            <a:r>
              <a:rPr lang="en-US" dirty="0" err="1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my_set</a:t>
            </a:r>
            <a:r>
              <a:rPr lang="en-US" dirty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 = {'a', '</a:t>
            </a:r>
            <a:r>
              <a:rPr lang="en-US" dirty="0" err="1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b','c</a:t>
            </a:r>
            <a:r>
              <a:rPr lang="en-US" dirty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'}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dictionary?</a:t>
            </a:r>
          </a:p>
        </p:txBody>
      </p:sp>
      <p:sp>
        <p:nvSpPr>
          <p:cNvPr id="2048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data structure terms, a dictionary is better termed an </a:t>
            </a:r>
            <a:r>
              <a:rPr lang="en-US" i="1" dirty="0"/>
              <a:t>associative array,</a:t>
            </a:r>
            <a:r>
              <a:rPr lang="en-US" dirty="0"/>
              <a:t> </a:t>
            </a:r>
            <a:r>
              <a:rPr lang="en-US" i="1" dirty="0"/>
              <a:t>associative list </a:t>
            </a:r>
            <a:r>
              <a:rPr lang="en-US" dirty="0"/>
              <a:t>or a </a:t>
            </a:r>
            <a:r>
              <a:rPr lang="en-US" i="1" dirty="0"/>
              <a:t>map</a:t>
            </a:r>
            <a:r>
              <a:rPr lang="en-US" dirty="0"/>
              <a:t>.</a:t>
            </a:r>
          </a:p>
          <a:p>
            <a:r>
              <a:rPr lang="en-US" dirty="0"/>
              <a:t>You can think if it as a list of pairs, where the first element of the pair, the </a:t>
            </a:r>
            <a:r>
              <a:rPr lang="en-US" b="1" i="1" dirty="0"/>
              <a:t>key </a:t>
            </a:r>
            <a:r>
              <a:rPr lang="en-US" i="1" dirty="0"/>
              <a:t>(</a:t>
            </a:r>
            <a:r>
              <a:rPr lang="en-US" i="1" dirty="0" err="1">
                <a:solidFill>
                  <a:srgbClr val="FF0000"/>
                </a:solidFill>
              </a:rPr>
              <a:t>lykill</a:t>
            </a:r>
            <a:r>
              <a:rPr lang="en-US" i="1" dirty="0"/>
              <a:t>)</a:t>
            </a:r>
            <a:r>
              <a:rPr lang="en-US" dirty="0"/>
              <a:t>, is used to retrieve the second element, the </a:t>
            </a:r>
            <a:r>
              <a:rPr lang="en-US" b="1" i="1" dirty="0"/>
              <a:t>value </a:t>
            </a:r>
            <a:r>
              <a:rPr lang="en-US" i="1" dirty="0"/>
              <a:t>(</a:t>
            </a:r>
            <a:r>
              <a:rPr lang="en-US" i="1" dirty="0" err="1">
                <a:solidFill>
                  <a:srgbClr val="FF0000"/>
                </a:solidFill>
              </a:rPr>
              <a:t>gildi</a:t>
            </a:r>
            <a:r>
              <a:rPr lang="en-US" i="1" dirty="0"/>
              <a:t>)</a:t>
            </a:r>
            <a:r>
              <a:rPr lang="en-US" dirty="0"/>
              <a:t>.</a:t>
            </a:r>
          </a:p>
          <a:p>
            <a:r>
              <a:rPr lang="en-US" dirty="0"/>
              <a:t>Thus we </a:t>
            </a:r>
            <a:r>
              <a:rPr lang="en-US" b="1" i="1" dirty="0"/>
              <a:t>map a key to a value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Diverse elements</a:t>
            </a:r>
          </a:p>
        </p:txBody>
      </p:sp>
      <p:sp>
        <p:nvSpPr>
          <p:cNvPr id="5530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8534400" cy="3886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A set can consist of a mixture of different types of elements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my_set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= {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,1,3.14159,True}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as long as the single argument can be iterated through, you can make a set of it</a:t>
            </a:r>
          </a:p>
          <a:p>
            <a:pPr eaLnBrk="1" hangingPunct="1">
              <a:buFont typeface="Wingdings" pitchFamily="-107" charset="2"/>
              <a:buNone/>
            </a:pP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no duplicates</a:t>
            </a:r>
          </a:p>
        </p:txBody>
      </p:sp>
      <p:sp>
        <p:nvSpPr>
          <p:cNvPr id="573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duplicates are automatically removed</a:t>
            </a:r>
          </a:p>
          <a:p>
            <a:pPr eaLnBrk="1" hangingPunct="1"/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eaLnBrk="1" hangingPunct="1">
              <a:buFont typeface="Wingdings" pitchFamily="-107" charset="2"/>
              <a:buNone/>
            </a:pPr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my_set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= set("</a:t>
            </a:r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aabbccdd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")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print(</a:t>
            </a:r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my_set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)	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	 </a:t>
            </a:r>
            <a:r>
              <a:rPr lang="da-DK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{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d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}</a:t>
            </a:r>
            <a:endParaRPr lang="en-US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pPr eaLnBrk="1" hangingPunct="1">
              <a:buFont typeface="Wingdings" pitchFamily="-107" charset="2"/>
              <a:buNone/>
            </a:pP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47800"/>
            <a:ext cx="7874000" cy="2362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3733800"/>
            <a:ext cx="82804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6573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common operators</a:t>
            </a:r>
          </a:p>
        </p:txBody>
      </p:sp>
      <p:sp>
        <p:nvSpPr>
          <p:cNvPr id="5939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76400"/>
            <a:ext cx="8229600" cy="4191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7" charset="2"/>
              <a:buNone/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Most data structures respond to these: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err="1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len</a:t>
            </a: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</a:t>
            </a:r>
            <a:r>
              <a:rPr lang="en-US" dirty="0" err="1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</a:t>
            </a: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)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the number of elements in a set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element in </a:t>
            </a:r>
            <a:r>
              <a:rPr lang="en-US" dirty="0" err="1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</a:t>
            </a: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	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 err="1"/>
              <a:t>boolean</a:t>
            </a:r>
            <a:r>
              <a:rPr lang="en-US" dirty="0"/>
              <a:t> indicating whether element is in the set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for element in </a:t>
            </a:r>
            <a:r>
              <a:rPr lang="en-US" dirty="0" err="1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</a:t>
            </a: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: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iterate through the elements in </a:t>
            </a:r>
            <a:r>
              <a:rPr lang="en-US" dirty="0" err="1">
                <a:latin typeface="Courier New" pitchFamily="-107" charset="0"/>
              </a:rPr>
              <a:t>my_set</a:t>
            </a:r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operators (</a:t>
            </a:r>
            <a:r>
              <a:rPr lang="en-US" dirty="0" err="1">
                <a:solidFill>
                  <a:srgbClr val="FF0000"/>
                </a:solidFill>
              </a:rPr>
              <a:t>mengjavirkjar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set data structure provides some special operators that correspond to the operators you learned in middle school.</a:t>
            </a:r>
          </a:p>
          <a:p>
            <a:r>
              <a:rPr lang="en-US" dirty="0"/>
              <a:t>These are various combinations of set contents</a:t>
            </a:r>
          </a:p>
          <a:p>
            <a:r>
              <a:rPr lang="en-US" dirty="0"/>
              <a:t>These operations have both a method name and a shortcut binary operator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intersection, op: &amp;</a:t>
            </a:r>
          </a:p>
        </p:txBody>
      </p:sp>
      <p:sp>
        <p:nvSpPr>
          <p:cNvPr id="61444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a_set</a:t>
            </a:r>
            <a:r>
              <a:rPr lang="en-US" dirty="0"/>
              <a:t>=set("</a:t>
            </a:r>
            <a:r>
              <a:rPr lang="en-US" dirty="0" err="1"/>
              <a:t>abcd</a:t>
            </a:r>
            <a:r>
              <a:rPr lang="en-US" dirty="0"/>
              <a:t>")  </a:t>
            </a:r>
            <a:r>
              <a:rPr lang="en-US" dirty="0" err="1"/>
              <a:t>b_set</a:t>
            </a:r>
            <a:r>
              <a:rPr lang="en-US" dirty="0"/>
              <a:t>=set("</a:t>
            </a:r>
            <a:r>
              <a:rPr lang="en-US" dirty="0" err="1"/>
              <a:t>cdef</a:t>
            </a:r>
            <a:r>
              <a:rPr lang="en-US" dirty="0"/>
              <a:t>")</a:t>
            </a:r>
          </a:p>
        </p:txBody>
      </p:sp>
      <p:sp>
        <p:nvSpPr>
          <p:cNvPr id="61445" name="Text Box 5"/>
          <p:cNvSpPr txBox="1">
            <a:spLocks noChangeArrowheads="1"/>
          </p:cNvSpPr>
          <p:nvPr/>
        </p:nvSpPr>
        <p:spPr bwMode="auto">
          <a:xfrm>
            <a:off x="0" y="4648200"/>
            <a:ext cx="9144000" cy="13849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&amp; 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{'c', 'd'}</a:t>
            </a:r>
          </a:p>
          <a:p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b_set.intersection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{'c', 'd'}</a:t>
            </a:r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1446" name="Oval 9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800"/>
              <a:t>        e f</a:t>
            </a:r>
          </a:p>
        </p:txBody>
      </p:sp>
      <p:sp>
        <p:nvSpPr>
          <p:cNvPr id="14342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2800" dirty="0">
                <a:latin typeface="Times New Roman" pitchFamily="-108" charset="0"/>
              </a:rPr>
              <a:t>a b       </a:t>
            </a:r>
            <a:r>
              <a:rPr lang="en-US" sz="4400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itchFamily="-108" charset="0"/>
              </a:rPr>
              <a:t>c d</a:t>
            </a:r>
          </a:p>
        </p:txBody>
      </p:sp>
      <p:sp>
        <p:nvSpPr>
          <p:cNvPr id="61448" name="Line 10"/>
          <p:cNvSpPr>
            <a:spLocks noChangeShapeType="1"/>
          </p:cNvSpPr>
          <p:nvPr/>
        </p:nvSpPr>
        <p:spPr bwMode="auto">
          <a:xfrm>
            <a:off x="1295400" y="1752600"/>
            <a:ext cx="8382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4800600" y="1676400"/>
            <a:ext cx="4572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Line 10"/>
          <p:cNvSpPr>
            <a:spLocks noChangeShapeType="1"/>
          </p:cNvSpPr>
          <p:nvPr/>
        </p:nvSpPr>
        <p:spPr bwMode="auto">
          <a:xfrm flipH="1" flipV="1">
            <a:off x="3962400" y="3581400"/>
            <a:ext cx="2971800" cy="1524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6BA2EF-48BE-2C4B-B81E-F58F5A678F46}"/>
              </a:ext>
            </a:extLst>
          </p:cNvPr>
          <p:cNvSpPr txBox="1"/>
          <p:nvPr/>
        </p:nvSpPr>
        <p:spPr bwMode="auto">
          <a:xfrm>
            <a:off x="685800" y="5955397"/>
            <a:ext cx="28956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rgbClr val="FF0000"/>
                </a:solidFill>
                <a:latin typeface="+mn-lt"/>
              </a:rPr>
              <a:t>sniðmengi</a:t>
            </a:r>
            <a:endParaRPr lang="en-US" sz="3600" dirty="0">
              <a:solidFill>
                <a:srgbClr val="FF0000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method:difference</a:t>
            </a:r>
            <a:r>
              <a:rPr lang="en-US" dirty="0"/>
              <a:t> op: -</a:t>
            </a:r>
          </a:p>
        </p:txBody>
      </p:sp>
      <p:sp>
        <p:nvSpPr>
          <p:cNvPr id="6349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a_set</a:t>
            </a:r>
            <a:r>
              <a:rPr lang="en-US" dirty="0"/>
              <a:t>=set("</a:t>
            </a:r>
            <a:r>
              <a:rPr lang="en-US" dirty="0" err="1"/>
              <a:t>abcd</a:t>
            </a:r>
            <a:r>
              <a:rPr lang="en-US" dirty="0"/>
              <a:t>")  </a:t>
            </a:r>
            <a:r>
              <a:rPr lang="en-US" dirty="0" err="1"/>
              <a:t>b_set</a:t>
            </a:r>
            <a:r>
              <a:rPr lang="en-US" dirty="0"/>
              <a:t>=set("</a:t>
            </a:r>
            <a:r>
              <a:rPr lang="en-US" dirty="0" err="1"/>
              <a:t>cdef</a:t>
            </a:r>
            <a:r>
              <a:rPr lang="en-US" dirty="0"/>
              <a:t>")</a:t>
            </a:r>
          </a:p>
        </p:txBody>
      </p:sp>
      <p:sp>
        <p:nvSpPr>
          <p:cNvPr id="63493" name="Text Box 4"/>
          <p:cNvSpPr txBox="1">
            <a:spLocks noChangeArrowheads="1"/>
          </p:cNvSpPr>
          <p:nvPr/>
        </p:nvSpPr>
        <p:spPr bwMode="auto">
          <a:xfrm>
            <a:off x="0" y="4648200"/>
            <a:ext cx="9144000" cy="13849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– 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{'a', 'b'}</a:t>
            </a:r>
          </a:p>
          <a:p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b_set.difference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{'e', 'f'}</a:t>
            </a:r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3494" name="Oval 5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3200" dirty="0"/>
              <a:t>        </a:t>
            </a:r>
            <a:r>
              <a:rPr lang="en-US" sz="3200" dirty="0">
                <a:solidFill>
                  <a:srgbClr val="0000FF"/>
                </a:solidFill>
              </a:rPr>
              <a:t>e f</a:t>
            </a:r>
          </a:p>
        </p:txBody>
      </p:sp>
      <p:sp>
        <p:nvSpPr>
          <p:cNvPr id="16390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3200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Arial" pitchFamily="-108" charset="0"/>
                <a:cs typeface="Arial" pitchFamily="-108" charset="0"/>
              </a:rPr>
              <a:t>a b</a:t>
            </a:r>
            <a:r>
              <a:rPr lang="en-US" sz="3200" dirty="0">
                <a:latin typeface="+mn-lt"/>
              </a:rPr>
              <a:t>       </a:t>
            </a:r>
            <a:r>
              <a:rPr lang="en-US" sz="3200" dirty="0">
                <a:latin typeface="+mn-lt"/>
                <a:ea typeface="Times New Roman" pitchFamily="-108" charset="0"/>
                <a:cs typeface="Times New Roman" pitchFamily="-108" charset="0"/>
              </a:rPr>
              <a:t>c d</a:t>
            </a:r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1295400" y="1752600"/>
            <a:ext cx="8382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4572000" y="1676400"/>
            <a:ext cx="533400" cy="533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 flipH="1" flipV="1">
            <a:off x="2819400" y="3505200"/>
            <a:ext cx="2286000" cy="1295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Line 10"/>
          <p:cNvSpPr>
            <a:spLocks noChangeShapeType="1"/>
          </p:cNvSpPr>
          <p:nvPr/>
        </p:nvSpPr>
        <p:spPr bwMode="auto">
          <a:xfrm flipH="1" flipV="1">
            <a:off x="5181600" y="3505200"/>
            <a:ext cx="2133600" cy="1600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4EAF01-542F-2F4F-8D6E-0535DAFFC12E}"/>
              </a:ext>
            </a:extLst>
          </p:cNvPr>
          <p:cNvSpPr txBox="1"/>
          <p:nvPr/>
        </p:nvSpPr>
        <p:spPr bwMode="auto">
          <a:xfrm>
            <a:off x="685800" y="5955397"/>
            <a:ext cx="28956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rgbClr val="FF0000"/>
                </a:solidFill>
                <a:latin typeface="+mn-lt"/>
              </a:rPr>
              <a:t>mismunur</a:t>
            </a:r>
            <a:endParaRPr lang="en-US" sz="3600" dirty="0">
              <a:solidFill>
                <a:srgbClr val="FF0000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union,  op: |</a:t>
            </a:r>
          </a:p>
        </p:txBody>
      </p:sp>
      <p:sp>
        <p:nvSpPr>
          <p:cNvPr id="6554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a_set</a:t>
            </a:r>
            <a:r>
              <a:rPr lang="en-US" dirty="0"/>
              <a:t>=set("</a:t>
            </a:r>
            <a:r>
              <a:rPr lang="en-US" dirty="0" err="1"/>
              <a:t>abcd</a:t>
            </a:r>
            <a:r>
              <a:rPr lang="en-US" dirty="0"/>
              <a:t>")  </a:t>
            </a:r>
            <a:r>
              <a:rPr lang="en-US" dirty="0" err="1"/>
              <a:t>b_set</a:t>
            </a:r>
            <a:r>
              <a:rPr lang="en-US" dirty="0"/>
              <a:t>=set("</a:t>
            </a:r>
            <a:r>
              <a:rPr lang="en-US" dirty="0" err="1"/>
              <a:t>cdef</a:t>
            </a:r>
            <a:r>
              <a:rPr lang="en-US" dirty="0"/>
              <a:t>")</a:t>
            </a:r>
          </a:p>
        </p:txBody>
      </p:sp>
      <p:sp>
        <p:nvSpPr>
          <p:cNvPr id="65541" name="Text Box 4"/>
          <p:cNvSpPr txBox="1">
            <a:spLocks noChangeArrowheads="1"/>
          </p:cNvSpPr>
          <p:nvPr/>
        </p:nvSpPr>
        <p:spPr bwMode="auto">
          <a:xfrm>
            <a:off x="0" y="4419600"/>
            <a:ext cx="9144000" cy="190821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| </a:t>
            </a:r>
            <a:r>
              <a:rPr lang="en-US" sz="24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{'a', 'b', 'c', 'd', 'e', 'f'}</a:t>
            </a:r>
          </a:p>
          <a:p>
            <a:r>
              <a:rPr lang="en-US" sz="2400" dirty="0" err="1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b_set.union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400" dirty="0" err="1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{'a', 'b', 'c', 'd', 'e', 'f'}</a:t>
            </a:r>
          </a:p>
          <a:p>
            <a:endParaRPr lang="en-US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5542" name="Oval 5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800"/>
              <a:t>        </a:t>
            </a:r>
          </a:p>
        </p:txBody>
      </p:sp>
      <p:sp>
        <p:nvSpPr>
          <p:cNvPr id="65543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800">
              <a:ea typeface="Times New Roman" pitchFamily="-107" charset="0"/>
              <a:cs typeface="Times New Roman" pitchFamily="-107" charset="0"/>
            </a:endParaRPr>
          </a:p>
        </p:txBody>
      </p:sp>
      <p:sp>
        <p:nvSpPr>
          <p:cNvPr id="17418" name="Text Box 10"/>
          <p:cNvSpPr txBox="1">
            <a:spLocks noChangeArrowheads="1"/>
          </p:cNvSpPr>
          <p:nvPr/>
        </p:nvSpPr>
        <p:spPr bwMode="auto">
          <a:xfrm>
            <a:off x="2133600" y="2819400"/>
            <a:ext cx="3377848" cy="64633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sz="3600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a b    c d       e f</a:t>
            </a: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1295400" y="1752600"/>
            <a:ext cx="8382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4572000" y="1676400"/>
            <a:ext cx="7620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D8131A-68B2-4643-AB32-199A19ADF02C}"/>
              </a:ext>
            </a:extLst>
          </p:cNvPr>
          <p:cNvSpPr txBox="1"/>
          <p:nvPr/>
        </p:nvSpPr>
        <p:spPr bwMode="auto">
          <a:xfrm>
            <a:off x="685800" y="5955397"/>
            <a:ext cx="28956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rgbClr val="FF0000"/>
                </a:solidFill>
                <a:latin typeface="+mn-lt"/>
              </a:rPr>
              <a:t>sammengi</a:t>
            </a:r>
            <a:endParaRPr lang="en-US" sz="3600" dirty="0">
              <a:solidFill>
                <a:srgbClr val="FF0000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method:symmetric_difference</a:t>
            </a:r>
            <a:r>
              <a:rPr lang="en-US" dirty="0"/>
              <a:t>, op: ^</a:t>
            </a:r>
          </a:p>
        </p:txBody>
      </p:sp>
      <p:sp>
        <p:nvSpPr>
          <p:cNvPr id="6758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686800" cy="47545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a_set</a:t>
            </a:r>
            <a:r>
              <a:rPr lang="en-US" dirty="0"/>
              <a:t>=set("</a:t>
            </a:r>
            <a:r>
              <a:rPr lang="en-US" dirty="0" err="1"/>
              <a:t>abcd</a:t>
            </a:r>
            <a:r>
              <a:rPr lang="en-US" dirty="0"/>
              <a:t>");  </a:t>
            </a:r>
            <a:r>
              <a:rPr lang="en-US" dirty="0" err="1"/>
              <a:t>b_set</a:t>
            </a:r>
            <a:r>
              <a:rPr lang="en-US" dirty="0"/>
              <a:t>=set("</a:t>
            </a:r>
            <a:r>
              <a:rPr lang="en-US" dirty="0" err="1"/>
              <a:t>cdef</a:t>
            </a:r>
            <a:r>
              <a:rPr lang="en-US" dirty="0"/>
              <a:t>")</a:t>
            </a:r>
          </a:p>
        </p:txBody>
      </p:sp>
      <p:sp>
        <p:nvSpPr>
          <p:cNvPr id="67589" name="Text Box 4"/>
          <p:cNvSpPr txBox="1">
            <a:spLocks noChangeArrowheads="1"/>
          </p:cNvSpPr>
          <p:nvPr/>
        </p:nvSpPr>
        <p:spPr bwMode="auto">
          <a:xfrm>
            <a:off x="0" y="4572000"/>
            <a:ext cx="9144000" cy="190821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^ </a:t>
            </a:r>
            <a:r>
              <a:rPr lang="en-US" sz="24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{'a', 'b', 'e', 'f'}</a:t>
            </a:r>
          </a:p>
          <a:p>
            <a:r>
              <a:rPr lang="en-US" sz="2400" dirty="0" err="1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b_set.symmetric_difference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400" dirty="0" err="1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{'a', 'b', 'e', 'f'}</a:t>
            </a:r>
          </a:p>
          <a:p>
            <a:endParaRPr lang="en-US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18437" name="Oval 5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3200" dirty="0">
                <a:solidFill>
                  <a:srgbClr val="000000"/>
                </a:solidFill>
                <a:latin typeface="+mn-lt"/>
              </a:rPr>
              <a:t>        </a:t>
            </a:r>
            <a:r>
              <a:rPr lang="en-US" sz="3200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e f</a:t>
            </a:r>
          </a:p>
        </p:txBody>
      </p:sp>
      <p:sp>
        <p:nvSpPr>
          <p:cNvPr id="18438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3200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Arial" pitchFamily="-108" charset="0"/>
                <a:cs typeface="Arial" pitchFamily="-108" charset="0"/>
              </a:rPr>
              <a:t>a b</a:t>
            </a:r>
            <a:r>
              <a:rPr lang="en-US" sz="3200" dirty="0">
                <a:solidFill>
                  <a:srgbClr val="000000"/>
                </a:solidFill>
                <a:latin typeface="+mn-lt"/>
              </a:rPr>
              <a:t>       </a:t>
            </a:r>
            <a:r>
              <a:rPr lang="en-US" sz="3200" dirty="0">
                <a:solidFill>
                  <a:srgbClr val="000000"/>
                </a:solidFill>
                <a:latin typeface="+mn-lt"/>
                <a:ea typeface="Times New Roman" pitchFamily="-108" charset="0"/>
                <a:cs typeface="Times New Roman" pitchFamily="-108" charset="0"/>
              </a:rPr>
              <a:t>c d</a:t>
            </a: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1295400" y="1905000"/>
            <a:ext cx="838200" cy="685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 flipH="1">
            <a:off x="5029200" y="1905000"/>
            <a:ext cx="1524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55172A-1D57-E24C-9C55-41B94BC135C1}"/>
              </a:ext>
            </a:extLst>
          </p:cNvPr>
          <p:cNvSpPr txBox="1"/>
          <p:nvPr/>
        </p:nvSpPr>
        <p:spPr bwMode="auto">
          <a:xfrm>
            <a:off x="304800" y="5955397"/>
            <a:ext cx="51054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rgbClr val="FF0000"/>
                </a:solidFill>
                <a:latin typeface="+mn-lt"/>
              </a:rPr>
              <a:t>Samhverfur</a:t>
            </a:r>
            <a:r>
              <a:rPr lang="en-US" sz="3600" dirty="0">
                <a:solidFill>
                  <a:srgbClr val="FF0000"/>
                </a:solidFill>
                <a:latin typeface="+mn-lt"/>
              </a:rPr>
              <a:t> </a:t>
            </a:r>
            <a:r>
              <a:rPr lang="en-US" sz="3600" dirty="0" err="1">
                <a:solidFill>
                  <a:srgbClr val="FF0000"/>
                </a:solidFill>
                <a:latin typeface="+mn-lt"/>
              </a:rPr>
              <a:t>mismunur</a:t>
            </a:r>
            <a:endParaRPr lang="en-US" sz="3600" dirty="0">
              <a:solidFill>
                <a:srgbClr val="FF0000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method: </a:t>
            </a:r>
            <a:r>
              <a:rPr lang="en-US" dirty="0" err="1"/>
              <a:t>issubset</a:t>
            </a:r>
            <a:r>
              <a:rPr lang="en-US" dirty="0"/>
              <a:t>, op: &lt;=</a:t>
            </a:r>
            <a:br>
              <a:rPr lang="en-US" dirty="0"/>
            </a:br>
            <a:r>
              <a:rPr lang="en-US" dirty="0"/>
              <a:t>method: </a:t>
            </a:r>
            <a:r>
              <a:rPr lang="en-US" dirty="0" err="1"/>
              <a:t>issuperset</a:t>
            </a:r>
            <a:r>
              <a:rPr lang="en-US" dirty="0"/>
              <a:t>, op: &gt;=</a:t>
            </a:r>
          </a:p>
        </p:txBody>
      </p:sp>
      <p:sp>
        <p:nvSpPr>
          <p:cNvPr id="6963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534400" cy="43735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small_set</a:t>
            </a:r>
            <a:r>
              <a:rPr lang="en-US" dirty="0"/>
              <a:t>=set("</a:t>
            </a:r>
            <a:r>
              <a:rPr lang="en-US" dirty="0" err="1"/>
              <a:t>abc</a:t>
            </a:r>
            <a:r>
              <a:rPr lang="en-US" dirty="0"/>
              <a:t>");  </a:t>
            </a:r>
            <a:r>
              <a:rPr lang="en-US" dirty="0" err="1"/>
              <a:t>big_set</a:t>
            </a:r>
            <a:r>
              <a:rPr lang="en-US" dirty="0"/>
              <a:t>=set("</a:t>
            </a:r>
            <a:r>
              <a:rPr lang="en-US" dirty="0" err="1"/>
              <a:t>abcdef</a:t>
            </a:r>
            <a:r>
              <a:rPr lang="en-US" dirty="0"/>
              <a:t>")</a:t>
            </a:r>
          </a:p>
        </p:txBody>
      </p:sp>
      <p:sp>
        <p:nvSpPr>
          <p:cNvPr id="69637" name="Text Box 4"/>
          <p:cNvSpPr txBox="1">
            <a:spLocks noChangeArrowheads="1"/>
          </p:cNvSpPr>
          <p:nvPr/>
        </p:nvSpPr>
        <p:spPr bwMode="auto">
          <a:xfrm>
            <a:off x="685800" y="4876800"/>
            <a:ext cx="8458200" cy="150810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32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small_set</a:t>
            </a:r>
            <a:r>
              <a:rPr lang="en-US" sz="32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&lt;= </a:t>
            </a:r>
            <a:r>
              <a:rPr lang="en-US" sz="32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big_set</a:t>
            </a:r>
            <a:r>
              <a:rPr lang="en-US" sz="32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32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True</a:t>
            </a:r>
          </a:p>
          <a:p>
            <a:r>
              <a:rPr lang="en-US" sz="3200" dirty="0" err="1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bit_set</a:t>
            </a:r>
            <a:r>
              <a:rPr lang="en-US" sz="32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 &gt;= </a:t>
            </a:r>
            <a:r>
              <a:rPr lang="en-US" sz="3200" dirty="0" err="1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small_set</a:t>
            </a:r>
            <a:r>
              <a:rPr lang="en-US" sz="32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  True</a:t>
            </a:r>
            <a:endParaRPr lang="en-US" sz="32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9640" name="Oval 11"/>
          <p:cNvSpPr>
            <a:spLocks noChangeArrowheads="1"/>
          </p:cNvSpPr>
          <p:nvPr/>
        </p:nvSpPr>
        <p:spPr bwMode="auto">
          <a:xfrm>
            <a:off x="2438400" y="2514600"/>
            <a:ext cx="3733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641" name="Oval 12"/>
          <p:cNvSpPr>
            <a:spLocks noChangeArrowheads="1"/>
          </p:cNvSpPr>
          <p:nvPr/>
        </p:nvSpPr>
        <p:spPr bwMode="auto">
          <a:xfrm>
            <a:off x="2743200" y="3048000"/>
            <a:ext cx="1676400" cy="11430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642" name="Text Box 13"/>
          <p:cNvSpPr txBox="1">
            <a:spLocks noChangeArrowheads="1"/>
          </p:cNvSpPr>
          <p:nvPr/>
        </p:nvSpPr>
        <p:spPr bwMode="auto">
          <a:xfrm>
            <a:off x="3200400" y="3276600"/>
            <a:ext cx="2316163" cy="64135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3600"/>
              <a:t>a b c    d e f</a:t>
            </a:r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1447800" y="2286000"/>
            <a:ext cx="1447800" cy="990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4953000" y="2209800"/>
            <a:ext cx="457200" cy="533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Value pairs</a:t>
            </a:r>
          </a:p>
        </p:txBody>
      </p:sp>
      <p:sp>
        <p:nvSpPr>
          <p:cNvPr id="2253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key acts as an index to find the associated value.</a:t>
            </a:r>
          </a:p>
          <a:p>
            <a:r>
              <a:rPr lang="en-US" dirty="0"/>
              <a:t>Just like a dictionary, you look up a word by its spelling to find the associated definition</a:t>
            </a:r>
          </a:p>
          <a:p>
            <a:r>
              <a:rPr lang="en-US" dirty="0"/>
              <a:t>A dictionary can be searched to locate the value associated with a key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7620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Other Set Ops</a:t>
            </a:r>
          </a:p>
        </p:txBody>
      </p:sp>
      <p:sp>
        <p:nvSpPr>
          <p:cNvPr id="71684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1219200"/>
            <a:ext cx="8763000" cy="4648200"/>
          </a:xfrm>
        </p:spPr>
        <p:txBody>
          <a:bodyPr/>
          <a:lstStyle/>
          <a:p>
            <a:pPr eaLnBrk="1" hangingPunct="1"/>
            <a:r>
              <a:rPr lang="en-US" sz="2800" dirty="0" err="1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my_set.add</a:t>
            </a:r>
            <a:r>
              <a:rPr lang="en-US" sz="2800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("g")</a:t>
            </a:r>
            <a:r>
              <a:rPr lang="en-US" sz="2800" dirty="0">
                <a:ea typeface="ＭＳ Ｐゴシック" pitchFamily="-107" charset="-128"/>
                <a:cs typeface="ＭＳ Ｐゴシック" pitchFamily="-107" charset="-128"/>
              </a:rPr>
              <a:t> </a:t>
            </a:r>
          </a:p>
          <a:p>
            <a:pPr lvl="1" eaLnBrk="1" hangingPunct="1"/>
            <a:r>
              <a:rPr lang="en-US" sz="2400" dirty="0"/>
              <a:t>adds to the set, no effect if item is in set already</a:t>
            </a:r>
          </a:p>
          <a:p>
            <a:pPr eaLnBrk="1" hangingPunct="1"/>
            <a:r>
              <a:rPr lang="en-US" sz="2800" dirty="0" err="1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my_set.clear</a:t>
            </a:r>
            <a:r>
              <a:rPr lang="en-US" sz="2800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()</a:t>
            </a:r>
          </a:p>
          <a:p>
            <a:pPr lvl="1" eaLnBrk="1" hangingPunct="1"/>
            <a:r>
              <a:rPr lang="en-US" sz="2400" dirty="0" err="1"/>
              <a:t>emptys</a:t>
            </a:r>
            <a:r>
              <a:rPr lang="en-US" sz="2400" dirty="0"/>
              <a:t> the set</a:t>
            </a:r>
          </a:p>
          <a:p>
            <a:pPr eaLnBrk="1" hangingPunct="1"/>
            <a:r>
              <a:rPr lang="en-US" sz="2800" dirty="0" err="1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my_set.remove</a:t>
            </a:r>
            <a:r>
              <a:rPr lang="en-US" sz="2800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("g")</a:t>
            </a:r>
            <a:r>
              <a:rPr lang="en-US" sz="2800" dirty="0">
                <a:ea typeface="ＭＳ Ｐゴシック" pitchFamily="-107" charset="-128"/>
                <a:cs typeface="ＭＳ Ｐゴシック" pitchFamily="-107" charset="-128"/>
              </a:rPr>
              <a:t> versus </a:t>
            </a:r>
            <a:r>
              <a:rPr lang="en-US" sz="2800" dirty="0" err="1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my_set.discard</a:t>
            </a:r>
            <a:r>
              <a:rPr lang="en-US" sz="2800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("g")</a:t>
            </a:r>
            <a:endParaRPr lang="en-US" sz="2800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sz="2400" dirty="0">
                <a:latin typeface="Courier New" pitchFamily="-107" charset="0"/>
              </a:rPr>
              <a:t>remove</a:t>
            </a:r>
            <a:r>
              <a:rPr lang="en-US" sz="2400" dirty="0"/>
              <a:t> throws an error if "</a:t>
            </a:r>
            <a:r>
              <a:rPr lang="en-US" sz="2400" dirty="0">
                <a:latin typeface="Courier New" pitchFamily="-107" charset="0"/>
              </a:rPr>
              <a:t>g</a:t>
            </a:r>
            <a:r>
              <a:rPr lang="en-US" sz="2400" dirty="0"/>
              <a:t>" </a:t>
            </a:r>
            <a:r>
              <a:rPr lang="en-US" sz="2400" dirty="0" err="1"/>
              <a:t>isn</a:t>
            </a:r>
            <a:r>
              <a:rPr lang="fr-FR" sz="2400" dirty="0"/>
              <a:t>'</a:t>
            </a:r>
            <a:r>
              <a:rPr lang="en-US" sz="2400" dirty="0"/>
              <a:t>t there. </a:t>
            </a:r>
            <a:r>
              <a:rPr lang="en-US" sz="2400" dirty="0">
                <a:latin typeface="Courier New" pitchFamily="-107" charset="0"/>
              </a:rPr>
              <a:t>discard</a:t>
            </a:r>
            <a:r>
              <a:rPr lang="en-US" sz="2400" dirty="0"/>
              <a:t> </a:t>
            </a:r>
            <a:r>
              <a:rPr lang="en-US" sz="2400" dirty="0" err="1"/>
              <a:t>doesn</a:t>
            </a:r>
            <a:r>
              <a:rPr lang="fr-FR" sz="2400" dirty="0"/>
              <a:t>'</a:t>
            </a:r>
            <a:r>
              <a:rPr lang="en-US" sz="2400" dirty="0"/>
              <a:t>t care. Both remove "</a:t>
            </a:r>
            <a:r>
              <a:rPr lang="en-US" sz="2400" dirty="0">
                <a:latin typeface="Courier New" pitchFamily="-107" charset="0"/>
              </a:rPr>
              <a:t>g</a:t>
            </a:r>
            <a:r>
              <a:rPr lang="en-US" sz="2400" dirty="0"/>
              <a:t>" from the set</a:t>
            </a:r>
          </a:p>
          <a:p>
            <a:pPr eaLnBrk="1" hangingPunct="1"/>
            <a:r>
              <a:rPr lang="en-US" sz="2800" dirty="0" err="1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my_set.copy</a:t>
            </a:r>
            <a:r>
              <a:rPr lang="en-US" sz="2800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()</a:t>
            </a:r>
            <a:endParaRPr lang="en-US" sz="2800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sz="2400" dirty="0"/>
              <a:t>returns a shallow copy of </a:t>
            </a:r>
            <a:r>
              <a:rPr lang="en-US" sz="2400" dirty="0" err="1">
                <a:latin typeface="Courier New" pitchFamily="-107" charset="0"/>
              </a:rPr>
              <a:t>my_set</a:t>
            </a:r>
            <a:endParaRPr lang="en-US" sz="2400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ChangeArrowheads="1"/>
          </p:cNvSpPr>
          <p:nvPr/>
        </p:nvSpPr>
        <p:spPr bwMode="auto">
          <a:xfrm>
            <a:off x="457200" y="457200"/>
            <a:ext cx="8229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eaLnBrk="1" hangingPunct="1"/>
            <a:r>
              <a:rPr lang="en-US" sz="4400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t>Copy vs. assignment</a:t>
            </a:r>
          </a:p>
        </p:txBody>
      </p:sp>
      <p:sp>
        <p:nvSpPr>
          <p:cNvPr id="73731" name="Text Box 3"/>
          <p:cNvSpPr txBox="1">
            <a:spLocks noChangeArrowheads="1"/>
          </p:cNvSpPr>
          <p:nvPr/>
        </p:nvSpPr>
        <p:spPr bwMode="auto">
          <a:xfrm>
            <a:off x="533400" y="1600200"/>
            <a:ext cx="4419600" cy="131318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>
                <a:latin typeface="Courier New" pitchFamily="-107" charset="0"/>
              </a:rPr>
              <a:t>my_set</a:t>
            </a:r>
            <a:r>
              <a:rPr lang="en-US" sz="2000" dirty="0">
                <a:latin typeface="Courier New" pitchFamily="-107" charset="0"/>
              </a:rPr>
              <a:t>=set {'a', 'b', 'c'}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>
                <a:latin typeface="Courier New" pitchFamily="-107" charset="0"/>
              </a:rPr>
              <a:t>my_copy</a:t>
            </a:r>
            <a:r>
              <a:rPr lang="en-US" sz="2000" dirty="0">
                <a:latin typeface="Courier New" pitchFamily="-107" charset="0"/>
              </a:rPr>
              <a:t>=</a:t>
            </a:r>
            <a:r>
              <a:rPr lang="en-US" sz="2000" dirty="0" err="1">
                <a:latin typeface="Courier New" pitchFamily="-107" charset="0"/>
              </a:rPr>
              <a:t>my_set.copy</a:t>
            </a:r>
            <a:r>
              <a:rPr lang="en-US" sz="2000" dirty="0">
                <a:latin typeface="Courier New" pitchFamily="-107" charset="0"/>
              </a:rPr>
              <a:t>()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>
                <a:latin typeface="Courier New" pitchFamily="-107" charset="0"/>
              </a:rPr>
              <a:t>my_ref_copy</a:t>
            </a:r>
            <a:r>
              <a:rPr lang="en-US" sz="2000" dirty="0">
                <a:latin typeface="Courier New" pitchFamily="-107" charset="0"/>
              </a:rPr>
              <a:t>=</a:t>
            </a:r>
            <a:r>
              <a:rPr lang="en-US" sz="2000" dirty="0" err="1">
                <a:latin typeface="Courier New" pitchFamily="-107" charset="0"/>
              </a:rPr>
              <a:t>my_set</a:t>
            </a:r>
            <a:endParaRPr lang="en-US" sz="2000" dirty="0">
              <a:latin typeface="Courier New" pitchFamily="-107" charset="0"/>
            </a:endParaRP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>
                <a:solidFill>
                  <a:srgbClr val="FF0000"/>
                </a:solidFill>
                <a:latin typeface="Courier New" pitchFamily="-107" charset="0"/>
              </a:rPr>
              <a:t>my_set.remove</a:t>
            </a:r>
            <a:r>
              <a:rPr lang="en-US" sz="2000" dirty="0">
                <a:solidFill>
                  <a:srgbClr val="FF0000"/>
                </a:solidFill>
                <a:latin typeface="Courier New" pitchFamily="-107" charset="0"/>
              </a:rPr>
              <a:t>(</a:t>
            </a:r>
            <a:r>
              <a:rPr lang="fr-FR" sz="2000" dirty="0">
                <a:solidFill>
                  <a:srgbClr val="FF0000"/>
                </a:solidFill>
                <a:latin typeface="Courier New" pitchFamily="-107" charset="0"/>
              </a:rPr>
              <a:t>'</a:t>
            </a:r>
            <a:r>
              <a:rPr lang="en-US" sz="2000" dirty="0">
                <a:solidFill>
                  <a:srgbClr val="FF0000"/>
                </a:solidFill>
                <a:latin typeface="Courier New" pitchFamily="-107" charset="0"/>
              </a:rPr>
              <a:t>b</a:t>
            </a:r>
            <a:r>
              <a:rPr lang="fr-FR" sz="2000" dirty="0">
                <a:solidFill>
                  <a:srgbClr val="FF0000"/>
                </a:solidFill>
                <a:latin typeface="Courier New" pitchFamily="-107" charset="0"/>
              </a:rPr>
              <a:t>'</a:t>
            </a:r>
            <a:r>
              <a:rPr lang="en-US" sz="2000" dirty="0">
                <a:solidFill>
                  <a:srgbClr val="FF0000"/>
                </a:solidFill>
                <a:latin typeface="Courier New" pitchFamily="-107" charset="0"/>
              </a:rPr>
              <a:t>)</a:t>
            </a:r>
          </a:p>
        </p:txBody>
      </p:sp>
      <p:sp>
        <p:nvSpPr>
          <p:cNvPr id="73732" name="Text Box 4"/>
          <p:cNvSpPr txBox="1">
            <a:spLocks noChangeArrowheads="1"/>
          </p:cNvSpPr>
          <p:nvPr/>
        </p:nvSpPr>
        <p:spPr bwMode="auto">
          <a:xfrm>
            <a:off x="2743200" y="3048000"/>
            <a:ext cx="1828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 err="1">
                <a:latin typeface="Courier New" pitchFamily="-107" charset="0"/>
              </a:rPr>
              <a:t>my_set</a:t>
            </a:r>
            <a:endParaRPr lang="en-US" sz="2000" dirty="0">
              <a:latin typeface="Courier New" pitchFamily="-107" charset="0"/>
            </a:endParaRPr>
          </a:p>
        </p:txBody>
      </p:sp>
      <p:sp>
        <p:nvSpPr>
          <p:cNvPr id="73733" name="Text Box 5"/>
          <p:cNvSpPr txBox="1">
            <a:spLocks noChangeArrowheads="1"/>
          </p:cNvSpPr>
          <p:nvPr/>
        </p:nvSpPr>
        <p:spPr bwMode="auto">
          <a:xfrm>
            <a:off x="2286000" y="5334000"/>
            <a:ext cx="22860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latin typeface="Courier New" pitchFamily="-107" charset="0"/>
              </a:rPr>
              <a:t>myCopy</a:t>
            </a:r>
          </a:p>
        </p:txBody>
      </p:sp>
      <p:sp>
        <p:nvSpPr>
          <p:cNvPr id="73734" name="Text Box 6"/>
          <p:cNvSpPr txBox="1">
            <a:spLocks noChangeArrowheads="1"/>
          </p:cNvSpPr>
          <p:nvPr/>
        </p:nvSpPr>
        <p:spPr bwMode="auto">
          <a:xfrm>
            <a:off x="2743200" y="4191000"/>
            <a:ext cx="1828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latin typeface="Courier New" pitchFamily="-107" charset="0"/>
              </a:rPr>
              <a:t>myRefCopy</a:t>
            </a:r>
          </a:p>
        </p:txBody>
      </p:sp>
      <p:sp>
        <p:nvSpPr>
          <p:cNvPr id="73735" name="Text Box 7"/>
          <p:cNvSpPr txBox="1">
            <a:spLocks noChangeArrowheads="1"/>
          </p:cNvSpPr>
          <p:nvPr/>
        </p:nvSpPr>
        <p:spPr bwMode="auto">
          <a:xfrm>
            <a:off x="5715000" y="3565525"/>
            <a:ext cx="2971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>
                <a:solidFill>
                  <a:schemeClr val="bg2"/>
                </a:solidFill>
                <a:latin typeface="Courier New" pitchFamily="-107" charset="0"/>
              </a:rPr>
              <a:t>set([</a:t>
            </a:r>
            <a:r>
              <a:rPr lang="fr-FR" sz="2000" dirty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>
                <a:solidFill>
                  <a:schemeClr val="bg2"/>
                </a:solidFill>
                <a:latin typeface="Courier New" pitchFamily="-107" charset="0"/>
              </a:rPr>
              <a:t>a</a:t>
            </a:r>
            <a:r>
              <a:rPr lang="fr-FR" sz="2000" dirty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>
                <a:solidFill>
                  <a:schemeClr val="bg2"/>
                </a:solidFill>
                <a:latin typeface="Courier New" pitchFamily="-107" charset="0"/>
              </a:rPr>
              <a:t>,</a:t>
            </a:r>
            <a:r>
              <a:rPr lang="fr-FR" sz="2000" dirty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>
                <a:solidFill>
                  <a:schemeClr val="bg2"/>
                </a:solidFill>
                <a:latin typeface="Courier New" pitchFamily="-107" charset="0"/>
              </a:rPr>
              <a:t>c</a:t>
            </a:r>
            <a:r>
              <a:rPr lang="fr-FR" sz="2000" dirty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>
                <a:solidFill>
                  <a:schemeClr val="bg2"/>
                </a:solidFill>
                <a:latin typeface="Courier New" pitchFamily="-107" charset="0"/>
              </a:rPr>
              <a:t>])</a:t>
            </a:r>
          </a:p>
        </p:txBody>
      </p:sp>
      <p:sp>
        <p:nvSpPr>
          <p:cNvPr id="73736" name="Text Box 8"/>
          <p:cNvSpPr txBox="1">
            <a:spLocks noChangeArrowheads="1"/>
          </p:cNvSpPr>
          <p:nvPr/>
        </p:nvSpPr>
        <p:spPr bwMode="auto">
          <a:xfrm>
            <a:off x="5715000" y="4708525"/>
            <a:ext cx="2971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>
                <a:latin typeface="Courier New" pitchFamily="-107" charset="0"/>
              </a:rPr>
              <a:t>set([</a:t>
            </a:r>
            <a:r>
              <a:rPr lang="fr-FR" sz="2000" dirty="0">
                <a:latin typeface="Courier New" pitchFamily="-107" charset="0"/>
              </a:rPr>
              <a:t>'</a:t>
            </a:r>
            <a:r>
              <a:rPr lang="en-US" sz="2000" dirty="0">
                <a:latin typeface="Courier New" pitchFamily="-107" charset="0"/>
              </a:rPr>
              <a:t>a</a:t>
            </a:r>
            <a:r>
              <a:rPr lang="fr-FR" sz="2000" dirty="0">
                <a:latin typeface="Courier New" pitchFamily="-107" charset="0"/>
              </a:rPr>
              <a:t>'</a:t>
            </a:r>
            <a:r>
              <a:rPr lang="en-US" sz="2000" dirty="0">
                <a:latin typeface="Courier New" pitchFamily="-107" charset="0"/>
              </a:rPr>
              <a:t>,</a:t>
            </a:r>
            <a:r>
              <a:rPr lang="fr-FR" sz="2000" dirty="0">
                <a:latin typeface="Courier New" pitchFamily="-107" charset="0"/>
              </a:rPr>
              <a:t>'</a:t>
            </a:r>
            <a:r>
              <a:rPr lang="en-US" sz="2000" dirty="0">
                <a:latin typeface="Courier New" pitchFamily="-107" charset="0"/>
              </a:rPr>
              <a:t>b</a:t>
            </a:r>
            <a:r>
              <a:rPr lang="fr-FR" sz="2000" dirty="0">
                <a:latin typeface="Courier New" pitchFamily="-107" charset="0"/>
              </a:rPr>
              <a:t>'</a:t>
            </a:r>
            <a:r>
              <a:rPr lang="en-US" sz="2000" dirty="0">
                <a:latin typeface="Courier New" pitchFamily="-107" charset="0"/>
              </a:rPr>
              <a:t>,</a:t>
            </a:r>
            <a:r>
              <a:rPr lang="fr-FR" sz="2000" dirty="0">
                <a:latin typeface="Courier New" pitchFamily="-107" charset="0"/>
              </a:rPr>
              <a:t>'</a:t>
            </a:r>
            <a:r>
              <a:rPr lang="en-US" sz="2000" dirty="0">
                <a:latin typeface="Courier New" pitchFamily="-107" charset="0"/>
              </a:rPr>
              <a:t>c</a:t>
            </a:r>
            <a:r>
              <a:rPr lang="fr-FR" sz="2000" dirty="0">
                <a:latin typeface="Courier New" pitchFamily="-107" charset="0"/>
              </a:rPr>
              <a:t>'</a:t>
            </a:r>
            <a:r>
              <a:rPr lang="en-US" sz="2000" dirty="0">
                <a:latin typeface="Courier New" pitchFamily="-107" charset="0"/>
              </a:rPr>
              <a:t>])</a:t>
            </a:r>
          </a:p>
        </p:txBody>
      </p:sp>
      <p:sp>
        <p:nvSpPr>
          <p:cNvPr id="73737" name="Line 9"/>
          <p:cNvSpPr>
            <a:spLocks noChangeShapeType="1"/>
          </p:cNvSpPr>
          <p:nvPr/>
        </p:nvSpPr>
        <p:spPr bwMode="auto">
          <a:xfrm>
            <a:off x="4648200" y="3276600"/>
            <a:ext cx="106680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8" name="Line 10"/>
          <p:cNvSpPr>
            <a:spLocks noChangeShapeType="1"/>
          </p:cNvSpPr>
          <p:nvPr/>
        </p:nvSpPr>
        <p:spPr bwMode="auto">
          <a:xfrm flipV="1">
            <a:off x="4572000" y="3886200"/>
            <a:ext cx="1066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9" name="Line 11"/>
          <p:cNvSpPr>
            <a:spLocks noChangeShapeType="1"/>
          </p:cNvSpPr>
          <p:nvPr/>
        </p:nvSpPr>
        <p:spPr bwMode="auto">
          <a:xfrm flipV="1">
            <a:off x="4572000" y="4953000"/>
            <a:ext cx="11430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0" name="Oval 12"/>
          <p:cNvSpPr>
            <a:spLocks noChangeArrowheads="1"/>
          </p:cNvSpPr>
          <p:nvPr/>
        </p:nvSpPr>
        <p:spPr bwMode="auto">
          <a:xfrm>
            <a:off x="5181600" y="2667000"/>
            <a:ext cx="3810000" cy="3200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Common/Unique words</a:t>
            </a:r>
          </a:p>
          <a:p>
            <a:r>
              <a:rPr lang="en-US" dirty="0"/>
              <a:t>Code Listings 9.9-9.12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Common words in Gettysburg Address and Declaration of Independence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reuse or only slightly modify much of the code for document frequency</a:t>
            </a:r>
          </a:p>
          <a:p>
            <a:r>
              <a:rPr lang="en-US" dirty="0"/>
              <a:t>the overall outline remains much the same</a:t>
            </a:r>
          </a:p>
          <a:p>
            <a:r>
              <a:rPr lang="en-US" dirty="0"/>
              <a:t>for clarity, we will ignore any word that has three characters or less (typically stop words)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/>
              <a:t>4 functions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(word,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word_set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/>
              <a:t>. Add word to the set (instead of </a:t>
            </a:r>
            <a:r>
              <a:rPr lang="en-US" dirty="0" err="1"/>
              <a:t>dict</a:t>
            </a:r>
            <a:r>
              <a:rPr lang="en-US" dirty="0"/>
              <a:t>). No return. </a:t>
            </a:r>
          </a:p>
          <a:p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process_line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(line,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word_set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/>
              <a:t>. Process line and identify words. Calls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/>
              <a:t>. No return. (no change except for parameters)</a:t>
            </a:r>
          </a:p>
          <a:p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pretty_print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word_set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/>
              <a:t>. Nice printing of the various set operations. No return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main()</a:t>
            </a:r>
            <a:r>
              <a:rPr lang="en-US" dirty="0"/>
              <a:t>. Function to start the program.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0800" y="2514600"/>
            <a:ext cx="9042400" cy="1447800"/>
          </a:xfr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860" y="1524000"/>
            <a:ext cx="8968740" cy="3380179"/>
          </a:xfr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complicated pretty print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latin typeface="Courier New"/>
                <a:cs typeface="Courier New"/>
              </a:rPr>
              <a:t>pretty_print</a:t>
            </a:r>
            <a:r>
              <a:rPr lang="en-US" dirty="0"/>
              <a:t> function applies the various set operators to the two resulting sets</a:t>
            </a:r>
          </a:p>
          <a:p>
            <a:r>
              <a:rPr lang="en-US" dirty="0"/>
              <a:t>prints, in particular, the intersection in a nice format</a:t>
            </a:r>
          </a:p>
          <a:p>
            <a:r>
              <a:rPr lang="en-US" dirty="0"/>
              <a:t>should this have been broken up into two functions??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09600" y="328912"/>
            <a:ext cx="8001000" cy="5875130"/>
          </a:xfr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on Scope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>
                <a:solidFill>
                  <a:srgbClr val="FF0000"/>
                </a:solidFill>
              </a:rPr>
              <a:t>meira</a:t>
            </a:r>
            <a:r>
              <a:rPr lang="en-US" dirty="0">
                <a:solidFill>
                  <a:srgbClr val="FF0000"/>
                </a:solidFill>
              </a:rPr>
              <a:t> um </a:t>
            </a:r>
            <a:r>
              <a:rPr lang="en-US" dirty="0" err="1">
                <a:solidFill>
                  <a:srgbClr val="FF0000"/>
                </a:solidFill>
              </a:rPr>
              <a:t>gildissvið</a:t>
            </a:r>
            <a:r>
              <a:rPr lang="en-US" dirty="0"/>
              <a:t>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Python Dictionary</a:t>
            </a:r>
          </a:p>
        </p:txBody>
      </p:sp>
      <p:sp>
        <p:nvSpPr>
          <p:cNvPr id="2458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ea typeface="ＭＳ Ｐゴシック" pitchFamily="-107" charset="-128"/>
                <a:cs typeface="ＭＳ Ｐゴシック" pitchFamily="-107" charset="-128"/>
              </a:rPr>
              <a:t>Use the </a:t>
            </a:r>
            <a:r>
              <a:rPr lang="en-US" sz="2800" dirty="0">
                <a:solidFill>
                  <a:srgbClr val="000090"/>
                </a:solidFill>
                <a:latin typeface="Courier New"/>
                <a:ea typeface="ＭＳ Ｐゴシック" pitchFamily="-107" charset="-128"/>
                <a:cs typeface="Courier New"/>
              </a:rPr>
              <a:t>{ } </a:t>
            </a:r>
            <a:r>
              <a:rPr lang="en-US" sz="2800" dirty="0">
                <a:ea typeface="ＭＳ Ｐゴシック" pitchFamily="-107" charset="-128"/>
                <a:cs typeface="ＭＳ Ｐゴシック" pitchFamily="-107" charset="-128"/>
              </a:rPr>
              <a:t>marker to create a dictionary</a:t>
            </a:r>
          </a:p>
          <a:p>
            <a:pPr eaLnBrk="1" hangingPunct="1"/>
            <a:r>
              <a:rPr lang="en-US" sz="2800" dirty="0">
                <a:ea typeface="ＭＳ Ｐゴシック" pitchFamily="-107" charset="-128"/>
                <a:cs typeface="ＭＳ Ｐゴシック" pitchFamily="-107" charset="-128"/>
              </a:rPr>
              <a:t>Use the </a:t>
            </a:r>
            <a:r>
              <a:rPr lang="en-US" sz="2800" dirty="0">
                <a:solidFill>
                  <a:srgbClr val="000090"/>
                </a:solidFill>
                <a:latin typeface="Courier New"/>
                <a:ea typeface="ＭＳ Ｐゴシック" pitchFamily="-107" charset="-128"/>
                <a:cs typeface="Courier New"/>
              </a:rPr>
              <a:t>:</a:t>
            </a:r>
            <a:r>
              <a:rPr lang="en-US" sz="2800" dirty="0">
                <a:ea typeface="ＭＳ Ｐゴシック" pitchFamily="-107" charset="-128"/>
                <a:cs typeface="ＭＳ Ｐゴシック" pitchFamily="-107" charset="-128"/>
              </a:rPr>
              <a:t> marker to indicate </a:t>
            </a:r>
            <a:r>
              <a:rPr lang="en-US" sz="2800" dirty="0" err="1">
                <a:ea typeface="ＭＳ Ｐゴシック" pitchFamily="-107" charset="-128"/>
                <a:cs typeface="ＭＳ Ｐゴシック" pitchFamily="-107" charset="-128"/>
              </a:rPr>
              <a:t>key:value</a:t>
            </a:r>
            <a:r>
              <a:rPr lang="en-US" sz="2800" dirty="0">
                <a:ea typeface="ＭＳ Ｐゴシック" pitchFamily="-107" charset="-128"/>
                <a:cs typeface="ＭＳ Ｐゴシック" pitchFamily="-107" charset="-128"/>
              </a:rPr>
              <a:t> pairs</a:t>
            </a:r>
          </a:p>
          <a:p>
            <a:pPr eaLnBrk="1" hangingPunct="1">
              <a:buNone/>
            </a:pP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contacts= {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353-1234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</a:p>
          <a:p>
            <a:pPr>
              <a:buNone/>
            </a:pP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rich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269-1234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err="1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jane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352-1234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}</a:t>
            </a:r>
          </a:p>
          <a:p>
            <a:pPr eaLnBrk="1" hangingPunct="1">
              <a:buNone/>
            </a:pPr>
            <a:r>
              <a:rPr lang="en-US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print contacts</a:t>
            </a:r>
          </a:p>
          <a:p>
            <a:pPr>
              <a:buNone/>
            </a:pP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{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err="1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jane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352-1234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</a:p>
          <a:p>
            <a:pPr>
              <a:buNone/>
            </a:pP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err="1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353-1234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</a:p>
          <a:p>
            <a:pPr>
              <a:buNone/>
            </a:pP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err="1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rich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369-1234</a:t>
            </a:r>
            <a:r>
              <a:rPr lang="fr-FR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}</a:t>
            </a:r>
            <a:endParaRPr lang="en-US" sz="2400" dirty="0">
              <a:solidFill>
                <a:srgbClr val="660066"/>
              </a:solidFill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what is a namespace (</a:t>
            </a:r>
            <a:r>
              <a:rPr lang="en-US" dirty="0" err="1">
                <a:solidFill>
                  <a:srgbClr val="FF0000"/>
                </a:solidFill>
              </a:rPr>
              <a:t>nafnasvið</a:t>
            </a:r>
            <a:r>
              <a:rPr lang="en-US" dirty="0"/>
              <a:t>)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</a:t>
            </a:r>
            <a:r>
              <a:rPr lang="fr-FR" dirty="0"/>
              <a:t>'</a:t>
            </a:r>
            <a:r>
              <a:rPr lang="en-US" dirty="0" err="1"/>
              <a:t>ve</a:t>
            </a:r>
            <a:r>
              <a:rPr lang="en-US" dirty="0"/>
              <a:t> had this discussion, but lets</a:t>
            </a:r>
            <a:r>
              <a:rPr lang="fr-FR" dirty="0"/>
              <a:t>'</a:t>
            </a:r>
            <a:r>
              <a:rPr lang="en-US" dirty="0"/>
              <a:t> review</a:t>
            </a:r>
          </a:p>
          <a:p>
            <a:r>
              <a:rPr lang="en-US" dirty="0"/>
              <a:t>A namespace is an association of a name and a value</a:t>
            </a:r>
          </a:p>
          <a:p>
            <a:r>
              <a:rPr lang="en-US" dirty="0"/>
              <a:t>It looks like a dictionary, and for the most part it is (at least for modules and classes)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(</a:t>
            </a:r>
            <a:r>
              <a:rPr lang="en-US" dirty="0" err="1">
                <a:solidFill>
                  <a:srgbClr val="FF0000"/>
                </a:solidFill>
              </a:rPr>
              <a:t>gildissvið</a:t>
            </a:r>
            <a:r>
              <a:rPr lang="en-US" dirty="0"/>
              <a:t>)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namespace you might be using is part of identifying the scope of the variables and function you are using</a:t>
            </a:r>
          </a:p>
          <a:p>
            <a:r>
              <a:rPr lang="en-US" dirty="0"/>
              <a:t>by "scope", we mean the context, the part of the code, where we can make a reference to a variable or function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Multiple scopes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Often, there can be multiple scopes that are candidates for determining a reference.</a:t>
            </a:r>
          </a:p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Knowing which one is the right one (or more importantly, knowing the order of scope) is important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Two kinds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Unqualified namespaces</a:t>
            </a:r>
            <a:r>
              <a:rPr lang="en-US" dirty="0"/>
              <a:t>. This is what we have pretty much seen so far. Functions, assignments etc.</a:t>
            </a:r>
          </a:p>
          <a:p>
            <a:r>
              <a:rPr lang="en-US" b="1" i="1" dirty="0"/>
              <a:t>Qualified namespaces</a:t>
            </a:r>
            <a:r>
              <a:rPr lang="en-US" dirty="0"/>
              <a:t>. This is modules and classes (we</a:t>
            </a:r>
            <a:r>
              <a:rPr lang="fr-FR" dirty="0"/>
              <a:t>'</a:t>
            </a:r>
            <a:r>
              <a:rPr lang="en-US" dirty="0" err="1"/>
              <a:t>ll</a:t>
            </a:r>
            <a:r>
              <a:rPr lang="en-US" dirty="0"/>
              <a:t> talk more about this one later in the classes section)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Unqualified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the standard assignment and </a:t>
            </a:r>
            <a:r>
              <a:rPr lang="en-US" dirty="0" err="1"/>
              <a:t>def</a:t>
            </a:r>
            <a:r>
              <a:rPr lang="en-US" dirty="0"/>
              <a:t> we have seen so far</a:t>
            </a:r>
          </a:p>
          <a:p>
            <a:r>
              <a:rPr lang="en-US" dirty="0"/>
              <a:t>Determining the scope of a reference identifies what its true </a:t>
            </a:r>
            <a:r>
              <a:rPr lang="fr-FR" dirty="0"/>
              <a:t>'</a:t>
            </a:r>
            <a:r>
              <a:rPr lang="en-US" dirty="0"/>
              <a:t>value</a:t>
            </a:r>
            <a:r>
              <a:rPr lang="fr-FR" dirty="0"/>
              <a:t>'</a:t>
            </a:r>
            <a:r>
              <a:rPr lang="en-US" dirty="0"/>
              <a:t> is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unqualified follow the LEGB rule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b="1" i="1" dirty="0"/>
              <a:t>local</a:t>
            </a:r>
            <a:r>
              <a:rPr lang="en-US" dirty="0"/>
              <a:t>, inside the function in which it was defined</a:t>
            </a:r>
          </a:p>
          <a:p>
            <a:r>
              <a:rPr lang="en-US" dirty="0"/>
              <a:t>if not there, </a:t>
            </a:r>
            <a:r>
              <a:rPr lang="en-US" b="1" i="1" dirty="0"/>
              <a:t>enclosing/</a:t>
            </a:r>
            <a:r>
              <a:rPr lang="en-US" b="1" i="1" dirty="0" err="1"/>
              <a:t>encomposing</a:t>
            </a:r>
            <a:r>
              <a:rPr lang="en-US" dirty="0"/>
              <a:t>. Is it defined in an enclosing function</a:t>
            </a:r>
          </a:p>
          <a:p>
            <a:r>
              <a:rPr lang="en-US" dirty="0"/>
              <a:t>if not there, is it defined in the </a:t>
            </a:r>
            <a:r>
              <a:rPr lang="en-US" b="1" i="1" dirty="0"/>
              <a:t>global</a:t>
            </a:r>
            <a:r>
              <a:rPr lang="en-US" dirty="0"/>
              <a:t> namespace</a:t>
            </a:r>
          </a:p>
          <a:p>
            <a:r>
              <a:rPr lang="en-US" dirty="0"/>
              <a:t>finally, check the </a:t>
            </a:r>
            <a:r>
              <a:rPr lang="en-US" b="1" i="1" dirty="0"/>
              <a:t>built-in</a:t>
            </a:r>
            <a:r>
              <a:rPr lang="en-US" dirty="0"/>
              <a:t>, defined as part of the special </a:t>
            </a:r>
            <a:r>
              <a:rPr lang="en-US" dirty="0" err="1"/>
              <a:t>builtin</a:t>
            </a:r>
            <a:r>
              <a:rPr lang="en-US" dirty="0"/>
              <a:t> scope</a:t>
            </a:r>
          </a:p>
          <a:p>
            <a:r>
              <a:rPr lang="en-US" dirty="0"/>
              <a:t>else ERROR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9.13</a:t>
            </a:r>
          </a:p>
        </p:txBody>
      </p:sp>
    </p:spTree>
    <p:extLst>
      <p:ext uri="{BB962C8B-B14F-4D97-AF65-F5344CB8AC3E}">
        <p14:creationId xmlns:p14="http://schemas.microsoft.com/office/powerpoint/2010/main" val="6847703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locals() </a:t>
            </a:r>
            <a:r>
              <a:rPr lang="en-US" dirty="0"/>
              <a:t>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Returns a dictionary of the current (presently in play) local namespace. Useful for looking at what is defined where.</a:t>
            </a:r>
          </a:p>
        </p:txBody>
      </p:sp>
    </p:spTree>
    <p:extLst>
      <p:ext uri="{BB962C8B-B14F-4D97-AF65-F5344CB8AC3E}">
        <p14:creationId xmlns:p14="http://schemas.microsoft.com/office/powerpoint/2010/main" val="31663229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 local values</a:t>
            </a:r>
          </a:p>
        </p:txBody>
      </p:sp>
      <p:sp>
        <p:nvSpPr>
          <p:cNvPr id="317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if a reference is assigned in a function, then that reference is only available within that function</a:t>
            </a:r>
          </a:p>
          <a:p>
            <a:r>
              <a:rPr lang="en-US"/>
              <a:t>if a reference with the same name is provided outside the function, the reference is reassigned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304800"/>
            <a:ext cx="7360124" cy="3276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657600"/>
            <a:ext cx="3776730" cy="1752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 bwMode="auto">
          <a:xfrm>
            <a:off x="4335358" y="3886200"/>
            <a:ext cx="4656242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n-lt"/>
              </a:rPr>
              <a:t>global is still found</a:t>
            </a:r>
          </a:p>
          <a:p>
            <a:r>
              <a:rPr lang="en-US" sz="3200" dirty="0">
                <a:latin typeface="+mn-lt"/>
              </a:rPr>
              <a:t>because of the </a:t>
            </a:r>
          </a:p>
          <a:p>
            <a:r>
              <a:rPr lang="en-US" sz="3200" dirty="0">
                <a:latin typeface="+mn-lt"/>
              </a:rPr>
              <a:t>sequence of namespace</a:t>
            </a:r>
          </a:p>
          <a:p>
            <a:r>
              <a:rPr lang="en-US" sz="3200" dirty="0">
                <a:latin typeface="+mn-lt"/>
              </a:rPr>
              <a:t>search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47800" y="762000"/>
            <a:ext cx="6019800" cy="5242243"/>
          </a:xfr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9.14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80709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globals</a:t>
            </a:r>
            <a:r>
              <a:rPr lang="en-US" dirty="0"/>
              <a:t>() function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Like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locals()</a:t>
            </a:r>
            <a:r>
              <a:rPr lang="en-US" dirty="0"/>
              <a:t> function, the  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globals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() </a:t>
            </a:r>
            <a:r>
              <a:rPr lang="en-US" dirty="0"/>
              <a:t>function will return as a dictionary the values in the global namespace</a:t>
            </a:r>
          </a:p>
        </p:txBody>
      </p:sp>
    </p:spTree>
    <p:extLst>
      <p:ext uri="{BB962C8B-B14F-4D97-AF65-F5344CB8AC3E}">
        <p14:creationId xmlns:p14="http://schemas.microsoft.com/office/powerpoint/2010/main" val="97983109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57200"/>
            <a:ext cx="6400800" cy="35356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3962400"/>
            <a:ext cx="6400800" cy="2064774"/>
          </a:xfrm>
          <a:prstGeom prst="rect">
            <a:avLst/>
          </a:prstGeom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22554" y="457199"/>
            <a:ext cx="7759446" cy="5464399"/>
          </a:xfrm>
        </p:spPr>
      </p:pic>
    </p:spTree>
    <p:extLst>
      <p:ext uri="{BB962C8B-B14F-4D97-AF65-F5344CB8AC3E}">
        <p14:creationId xmlns:p14="http://schemas.microsoft.com/office/powerpoint/2010/main" val="22490437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Assignment Rule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quirk of Python.</a:t>
            </a:r>
          </a:p>
          <a:p>
            <a:pPr marL="0" indent="0">
              <a:buNone/>
            </a:pPr>
            <a:r>
              <a:rPr lang="en-US" dirty="0"/>
              <a:t>If an assignment occurs </a:t>
            </a:r>
            <a:r>
              <a:rPr lang="en-US" b="1" i="1" dirty="0"/>
              <a:t>anywhere</a:t>
            </a:r>
            <a:r>
              <a:rPr lang="en-US" dirty="0"/>
              <a:t> in the suite of a function, Python adds that variable to the local namespace</a:t>
            </a:r>
          </a:p>
          <a:p>
            <a:r>
              <a:rPr lang="en-US" dirty="0"/>
              <a:t>means that, even if the variable is assigned later in the suite, the variable is still local</a:t>
            </a:r>
          </a:p>
        </p:txBody>
      </p:sp>
    </p:spTree>
    <p:extLst>
      <p:ext uri="{BB962C8B-B14F-4D97-AF65-F5344CB8AC3E}">
        <p14:creationId xmlns:p14="http://schemas.microsoft.com/office/powerpoint/2010/main" val="326687977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9.15</a:t>
            </a:r>
          </a:p>
        </p:txBody>
      </p:sp>
    </p:spTree>
    <p:extLst>
      <p:ext uri="{BB962C8B-B14F-4D97-AF65-F5344CB8AC3E}">
        <p14:creationId xmlns:p14="http://schemas.microsoft.com/office/powerpoint/2010/main" val="24258511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" y="457200"/>
            <a:ext cx="6459894" cy="2362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19400"/>
            <a:ext cx="8154162" cy="2209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 bwMode="auto">
          <a:xfrm>
            <a:off x="-27709" y="5029200"/>
            <a:ext cx="909550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Courier New"/>
                <a:cs typeface="Courier New"/>
              </a:rPr>
              <a:t>my_var</a:t>
            </a:r>
            <a:r>
              <a:rPr lang="en-US" sz="3600" dirty="0">
                <a:latin typeface="+mn-lt"/>
              </a:rPr>
              <a:t> is local (is in the local namespace)</a:t>
            </a:r>
          </a:p>
          <a:p>
            <a:r>
              <a:rPr lang="en-US" sz="3600" dirty="0">
                <a:latin typeface="+mn-lt"/>
              </a:rPr>
              <a:t>because it is assigned in the suite</a:t>
            </a:r>
          </a:p>
        </p:txBody>
      </p:sp>
    </p:spTree>
    <p:extLst>
      <p:ext uri="{BB962C8B-B14F-4D97-AF65-F5344CB8AC3E}">
        <p14:creationId xmlns:p14="http://schemas.microsoft.com/office/powerpoint/2010/main" val="257675653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the global statement</a:t>
            </a:r>
          </a:p>
        </p:txBody>
      </p:sp>
      <p:sp>
        <p:nvSpPr>
          <p:cNvPr id="3789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You can tell Python that you want the object associated with the global, not local namespace, using the </a:t>
            </a:r>
            <a:r>
              <a:rPr lang="en-US" dirty="0">
                <a:solidFill>
                  <a:srgbClr val="660066"/>
                </a:solidFill>
                <a:latin typeface="Courier New"/>
                <a:ea typeface="ＭＳ Ｐゴシック" pitchFamily="-107" charset="-128"/>
                <a:cs typeface="Courier New"/>
              </a:rPr>
              <a:t>global</a:t>
            </a:r>
            <a:r>
              <a:rPr lang="en-US" dirty="0">
                <a:solidFill>
                  <a:srgbClr val="660066"/>
                </a:solidFill>
                <a:ea typeface="ＭＳ Ｐゴシック" pitchFamily="-107" charset="-128"/>
                <a:cs typeface="ＭＳ Ｐゴシック" pitchFamily="-107" charset="-128"/>
              </a:rPr>
              <a:t> 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statement</a:t>
            </a:r>
          </a:p>
          <a:p>
            <a:pPr>
              <a:lnSpc>
                <a:spcPct val="90000"/>
              </a:lnSpc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avoids the local assignment rule</a:t>
            </a:r>
          </a:p>
          <a:p>
            <a:pPr>
              <a:lnSpc>
                <a:spcPct val="90000"/>
              </a:lnSpc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should be used carefully as it is an over-ride of normal behavior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 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9.16</a:t>
            </a:r>
          </a:p>
        </p:txBody>
      </p:sp>
    </p:spTree>
    <p:extLst>
      <p:ext uri="{BB962C8B-B14F-4D97-AF65-F5344CB8AC3E}">
        <p14:creationId xmlns:p14="http://schemas.microsoft.com/office/powerpoint/2010/main" val="248801184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52400"/>
            <a:ext cx="6324600" cy="46530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4800600"/>
            <a:ext cx="2667000" cy="1124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 bwMode="auto">
          <a:xfrm>
            <a:off x="1143000" y="5715000"/>
            <a:ext cx="792904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 err="1">
                <a:latin typeface="Courier New"/>
                <a:cs typeface="Courier New"/>
              </a:rPr>
              <a:t>my_var</a:t>
            </a:r>
            <a:r>
              <a:rPr lang="en-US" sz="3600" dirty="0">
                <a:latin typeface="+mj-lt"/>
              </a:rPr>
              <a:t> is not in the local namespace</a:t>
            </a:r>
          </a:p>
        </p:txBody>
      </p:sp>
    </p:spTree>
    <p:extLst>
      <p:ext uri="{BB962C8B-B14F-4D97-AF65-F5344CB8AC3E}">
        <p14:creationId xmlns:p14="http://schemas.microsoft.com/office/powerpoint/2010/main" val="167665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keys and values</a:t>
            </a:r>
          </a:p>
        </p:txBody>
      </p:sp>
      <p:sp>
        <p:nvSpPr>
          <p:cNvPr id="2662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must be immutable (</a:t>
            </a:r>
            <a:r>
              <a:rPr lang="en-US" dirty="0" err="1">
                <a:solidFill>
                  <a:srgbClr val="FF0000"/>
                </a:solidFill>
              </a:rPr>
              <a:t>óbreytanlegir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strings, integers, tuples are fine</a:t>
            </a:r>
          </a:p>
          <a:p>
            <a:pPr lvl="1"/>
            <a:r>
              <a:rPr lang="en-US" dirty="0"/>
              <a:t>lists are NOT</a:t>
            </a:r>
          </a:p>
          <a:p>
            <a:r>
              <a:rPr lang="en-US" dirty="0"/>
              <a:t>Value can be anything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Builtin</a:t>
            </a:r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This is just the standard library of Python. </a:t>
            </a:r>
          </a:p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To see what is there, look at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import 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builtin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endParaRPr lang="en-US">
              <a:latin typeface="Courier New" pitchFamily="-107" charset="0"/>
              <a:ea typeface="ＭＳ Ｐゴシック" pitchFamily="-107" charset="-128"/>
              <a:cs typeface="ＭＳ Ｐゴシック" pitchFamily="-107" charset="-128"/>
            </a:endParaRPr>
          </a:p>
          <a:p>
            <a:pPr eaLnBrk="1" hangingPunct="1">
              <a:buFont typeface="Wingdings" pitchFamily="-107" charset="2"/>
              <a:buNone/>
            </a:pP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dir(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builtin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)</a:t>
            </a:r>
          </a:p>
          <a:p>
            <a:pPr eaLnBrk="1" hangingPunct="1">
              <a:buFont typeface="Wingdings" pitchFamily="-107" charset="2"/>
              <a:buNone/>
            </a:pPr>
            <a:endParaRPr lang="en-US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Enclosed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Functions which define other functions in a function suite are </a:t>
            </a:r>
            <a:r>
              <a:rPr lang="en-US" b="1" i="1" dirty="0"/>
              <a:t>enclosed</a:t>
            </a:r>
            <a:r>
              <a:rPr lang="en-US" dirty="0"/>
              <a:t>, defined only in the enclosing function</a:t>
            </a:r>
          </a:p>
          <a:p>
            <a:r>
              <a:rPr lang="en-US" dirty="0"/>
              <a:t>the inner/enclosed function is then part of the local namespace of the outer/enclosing function</a:t>
            </a:r>
          </a:p>
          <a:p>
            <a:r>
              <a:rPr lang="en-US" dirty="0"/>
              <a:t>remember, a function is an object too!</a:t>
            </a:r>
          </a:p>
        </p:txBody>
      </p:sp>
    </p:spTree>
    <p:extLst>
      <p:ext uri="{BB962C8B-B14F-4D97-AF65-F5344CB8AC3E}">
        <p14:creationId xmlns:p14="http://schemas.microsoft.com/office/powerpoint/2010/main" val="217258570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9.18</a:t>
            </a:r>
          </a:p>
        </p:txBody>
      </p:sp>
    </p:spTree>
    <p:extLst>
      <p:ext uri="{BB962C8B-B14F-4D97-AF65-F5344CB8AC3E}">
        <p14:creationId xmlns:p14="http://schemas.microsoft.com/office/powerpoint/2010/main" val="38153449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6852612" cy="2209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2381902"/>
            <a:ext cx="5486400" cy="394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06774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14400" y="1250674"/>
            <a:ext cx="7467600" cy="4058478"/>
          </a:xfrm>
        </p:spPr>
      </p:pic>
    </p:spTree>
    <p:extLst>
      <p:ext uri="{BB962C8B-B14F-4D97-AF65-F5344CB8AC3E}">
        <p14:creationId xmlns:p14="http://schemas.microsoft.com/office/powerpoint/2010/main" val="276950176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Building dictionaries faster</a:t>
            </a:r>
          </a:p>
        </p:txBody>
      </p:sp>
      <p:sp>
        <p:nvSpPr>
          <p:cNvPr id="3686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eaLnBrk="1" hangingPunct="1"/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zip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 creates pairs from two parallel lists</a:t>
            </a:r>
          </a:p>
          <a:p>
            <a:pPr lvl="1" eaLnBrk="1" hangingPunct="1"/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zip("</a:t>
            </a:r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abc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",[1,2,3])</a:t>
            </a:r>
            <a:r>
              <a:rPr lang="en-US" dirty="0"/>
              <a:t> yields</a:t>
            </a:r>
          </a:p>
          <a:p>
            <a:pPr lvl="1" eaLnBrk="1" hangingPunct="1">
              <a:buFont typeface="Wingdings" pitchFamily="-107" charset="2"/>
              <a:buNone/>
            </a:pP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[(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,1),(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,2),(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,3)]</a:t>
            </a:r>
          </a:p>
          <a:p>
            <a:pPr eaLnBrk="1" hangingPunct="1"/>
            <a:r>
              <a:rPr lang="en-US" dirty="0">
                <a:ea typeface="Arial" pitchFamily="-107" charset="0"/>
                <a:cs typeface="Arial" pitchFamily="-107" charset="0"/>
              </a:rPr>
              <a:t>That</a:t>
            </a:r>
            <a:r>
              <a:rPr lang="fr-FR" dirty="0">
                <a:ea typeface="Arial" pitchFamily="-107" charset="0"/>
                <a:cs typeface="Arial" pitchFamily="-107" charset="0"/>
              </a:rPr>
              <a:t>'</a:t>
            </a:r>
            <a:r>
              <a:rPr lang="en-US" dirty="0">
                <a:ea typeface="Arial" pitchFamily="-107" charset="0"/>
                <a:cs typeface="Arial" pitchFamily="-107" charset="0"/>
              </a:rPr>
              <a:t>s good for building dictionaries. We call the </a:t>
            </a:r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dict</a:t>
            </a:r>
            <a:r>
              <a:rPr lang="en-US" dirty="0">
                <a:ea typeface="Arial" pitchFamily="-107" charset="0"/>
                <a:cs typeface="Arial" pitchFamily="-107" charset="0"/>
              </a:rPr>
              <a:t> function which takes a list of pairs to make a dictionary</a:t>
            </a:r>
          </a:p>
          <a:p>
            <a:pPr lvl="1" eaLnBrk="1" hangingPunct="1"/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dict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(zip("</a:t>
            </a:r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abc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",[1,2,3]))</a:t>
            </a:r>
            <a:r>
              <a:rPr lang="en-US" dirty="0">
                <a:ea typeface="Arial" pitchFamily="-107" charset="0"/>
                <a:cs typeface="Arial" pitchFamily="-107" charset="0"/>
              </a:rPr>
              <a:t> yields</a:t>
            </a:r>
          </a:p>
          <a:p>
            <a:pPr lvl="1" eaLnBrk="1" hangingPunct="1"/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{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1, 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3, 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</a:t>
            </a:r>
            <a:r>
              <a:rPr lang="fr-FR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2}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dict</a:t>
            </a:r>
            <a:r>
              <a:rPr lang="en-US" dirty="0"/>
              <a:t> and set comprehensions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Like list comprehensions, you can write shortcuts that generate either a dictionary or a set, with the same control you had with list comprehensions</a:t>
            </a:r>
          </a:p>
          <a:p>
            <a:r>
              <a:rPr lang="en-US" dirty="0"/>
              <a:t>both are enclosed with </a:t>
            </a:r>
            <a:r>
              <a:rPr lang="en-US" dirty="0">
                <a:latin typeface="Courier New"/>
                <a:cs typeface="Courier New"/>
              </a:rPr>
              <a:t>{} </a:t>
            </a:r>
            <a:r>
              <a:rPr lang="en-US" dirty="0"/>
              <a:t>(remember, list comprehensions were in </a:t>
            </a:r>
            <a:r>
              <a:rPr lang="en-US" dirty="0">
                <a:latin typeface="Courier New"/>
                <a:cs typeface="Courier New"/>
              </a:rPr>
              <a:t>[]</a:t>
            </a:r>
            <a:r>
              <a:rPr lang="en-US" dirty="0"/>
              <a:t>)</a:t>
            </a:r>
          </a:p>
          <a:p>
            <a:r>
              <a:rPr lang="en-US" dirty="0"/>
              <a:t>difference is if the collected item is a : separated pair or not</a:t>
            </a:r>
          </a:p>
        </p:txBody>
      </p:sp>
    </p:spTree>
    <p:extLst>
      <p:ext uri="{BB962C8B-B14F-4D97-AF65-F5344CB8AC3E}">
        <p14:creationId xmlns:p14="http://schemas.microsoft.com/office/powerpoint/2010/main" val="198211727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dict</a:t>
            </a:r>
            <a:r>
              <a:rPr lang="en-US" dirty="0"/>
              <a:t> comprehension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33600"/>
            <a:ext cx="8415338" cy="144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9" y="3429000"/>
            <a:ext cx="8427929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88689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comprehension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" y="1981200"/>
            <a:ext cx="8870852" cy="1752600"/>
          </a:xfrm>
        </p:spPr>
      </p:pic>
    </p:spTree>
    <p:extLst>
      <p:ext uri="{BB962C8B-B14F-4D97-AF65-F5344CB8AC3E}">
        <p14:creationId xmlns:p14="http://schemas.microsoft.com/office/powerpoint/2010/main" val="292204002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Reminder, rules so far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5800" y="16002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function should do one thing.</a:t>
            </a: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096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 but not a sequence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dictionaries are collections but they are not sequences such as lists, strings or tuples</a:t>
            </a:r>
          </a:p>
          <a:p>
            <a:pPr lvl="1"/>
            <a:r>
              <a:rPr lang="en-US" dirty="0"/>
              <a:t>there is no order (</a:t>
            </a:r>
            <a:r>
              <a:rPr lang="en-US" dirty="0" err="1">
                <a:solidFill>
                  <a:srgbClr val="FF0000"/>
                </a:solidFill>
              </a:rPr>
              <a:t>engin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röð</a:t>
            </a:r>
            <a:r>
              <a:rPr lang="en-US" dirty="0"/>
              <a:t>) to the elements of a dictionary</a:t>
            </a:r>
          </a:p>
          <a:p>
            <a:pPr lvl="1"/>
            <a:r>
              <a:rPr lang="en-US" dirty="0"/>
              <a:t>in fact, the order (for example, when printed) might change as elements are added or deleted. </a:t>
            </a:r>
          </a:p>
          <a:p>
            <a:r>
              <a:rPr lang="en-US" dirty="0"/>
              <a:t>So how to access dictionary elements?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2177</TotalTime>
  <Words>3298</Words>
  <Application>Microsoft Macintosh PowerPoint</Application>
  <PresentationFormat>On-screen Show (4:3)</PresentationFormat>
  <Paragraphs>372</Paragraphs>
  <Slides>89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9" baseType="lpstr">
      <vt:lpstr>ＭＳ Ｐゴシック</vt:lpstr>
      <vt:lpstr>Arial</vt:lpstr>
      <vt:lpstr>Bernard MT Condensed</vt:lpstr>
      <vt:lpstr>Calibri</vt:lpstr>
      <vt:lpstr>Courier New</vt:lpstr>
      <vt:lpstr>Geneva</vt:lpstr>
      <vt:lpstr>Rosewood Std Regular</vt:lpstr>
      <vt:lpstr>Times New Roman</vt:lpstr>
      <vt:lpstr>Wingdings</vt:lpstr>
      <vt:lpstr>template</vt:lpstr>
      <vt:lpstr>PowerPoint Presentation</vt:lpstr>
      <vt:lpstr>More Data Structures</vt:lpstr>
      <vt:lpstr>Dictionaries (uppflettitöflur)</vt:lpstr>
      <vt:lpstr>What is a dictionary?</vt:lpstr>
      <vt:lpstr>Key Value pairs</vt:lpstr>
      <vt:lpstr>Python Dictionary</vt:lpstr>
      <vt:lpstr>PowerPoint Presentation</vt:lpstr>
      <vt:lpstr>keys and values</vt:lpstr>
      <vt:lpstr>collections but not a sequence</vt:lpstr>
      <vt:lpstr>Access dictionary elements</vt:lpstr>
      <vt:lpstr>Dictionaries are mutable</vt:lpstr>
      <vt:lpstr>again, common operators</vt:lpstr>
      <vt:lpstr>fewer methods</vt:lpstr>
      <vt:lpstr>Dictionary content methods</vt:lpstr>
      <vt:lpstr>Views are iterable</vt:lpstr>
      <vt:lpstr>PowerPoint Presentation</vt:lpstr>
      <vt:lpstr>Frequency of words in list 3 ways</vt:lpstr>
      <vt:lpstr>membership test</vt:lpstr>
      <vt:lpstr>exceptions</vt:lpstr>
      <vt:lpstr>get method</vt:lpstr>
      <vt:lpstr>PowerPoint Presentation</vt:lpstr>
      <vt:lpstr>4 functions</vt:lpstr>
      <vt:lpstr>Passing mutables</vt:lpstr>
      <vt:lpstr>PowerPoint Presentation</vt:lpstr>
      <vt:lpstr>PowerPoint Presentation</vt:lpstr>
      <vt:lpstr>sorting in pretty_print</vt:lpstr>
      <vt:lpstr>PowerPoint Presentation</vt:lpstr>
      <vt:lpstr>PowerPoint Presentation</vt:lpstr>
      <vt:lpstr>Periodic Table example</vt:lpstr>
      <vt:lpstr>comma separated values (csv)</vt:lpstr>
      <vt:lpstr>csv module</vt:lpstr>
      <vt:lpstr>encodings other than UTF-8</vt:lpstr>
      <vt:lpstr>example</vt:lpstr>
      <vt:lpstr>PowerPoint Presentation</vt:lpstr>
      <vt:lpstr>PowerPoint Presentation</vt:lpstr>
      <vt:lpstr>PowerPoint Presentation</vt:lpstr>
      <vt:lpstr>Sets (mengi)</vt:lpstr>
      <vt:lpstr>Sets, as in Mathematical Sets</vt:lpstr>
      <vt:lpstr>Creating a set</vt:lpstr>
      <vt:lpstr>Diverse elements</vt:lpstr>
      <vt:lpstr>no duplicates</vt:lpstr>
      <vt:lpstr>example</vt:lpstr>
      <vt:lpstr>common operators</vt:lpstr>
      <vt:lpstr>Set operators (mengjavirkjar)</vt:lpstr>
      <vt:lpstr>method: intersection, op: &amp;</vt:lpstr>
      <vt:lpstr>method:difference op: -</vt:lpstr>
      <vt:lpstr>method: union,  op: |</vt:lpstr>
      <vt:lpstr>method:symmetric_difference, op: ^</vt:lpstr>
      <vt:lpstr>method: issubset, op: &lt;= method: issuperset, op: &gt;=</vt:lpstr>
      <vt:lpstr>Other Set Ops</vt:lpstr>
      <vt:lpstr>PowerPoint Presentation</vt:lpstr>
      <vt:lpstr>PowerPoint Presentation</vt:lpstr>
      <vt:lpstr>Common words in Gettysburg Address and Declaration of Independence</vt:lpstr>
      <vt:lpstr>4 functions</vt:lpstr>
      <vt:lpstr>PowerPoint Presentation</vt:lpstr>
      <vt:lpstr>PowerPoint Presentation</vt:lpstr>
      <vt:lpstr>more complicated pretty print</vt:lpstr>
      <vt:lpstr>PowerPoint Presentation</vt:lpstr>
      <vt:lpstr>More on Scope  (meira um gildissvið)</vt:lpstr>
      <vt:lpstr>OK, what is a namespace (nafnasvið)</vt:lpstr>
      <vt:lpstr>Scope (gildissvið)</vt:lpstr>
      <vt:lpstr>Multiple scopes</vt:lpstr>
      <vt:lpstr>Two kinds</vt:lpstr>
      <vt:lpstr>Unqualified</vt:lpstr>
      <vt:lpstr>unqualified follow the LEGB rule</vt:lpstr>
      <vt:lpstr>PowerPoint Presentation</vt:lpstr>
      <vt:lpstr>locals() function</vt:lpstr>
      <vt:lpstr>function local values</vt:lpstr>
      <vt:lpstr>PowerPoint Presentation</vt:lpstr>
      <vt:lpstr>PowerPoint Presentation</vt:lpstr>
      <vt:lpstr>globals() function</vt:lpstr>
      <vt:lpstr>PowerPoint Presentation</vt:lpstr>
      <vt:lpstr>PowerPoint Presentation</vt:lpstr>
      <vt:lpstr>Global Assignment Rule</vt:lpstr>
      <vt:lpstr>PowerPoint Presentation</vt:lpstr>
      <vt:lpstr>PowerPoint Presentation</vt:lpstr>
      <vt:lpstr>the global statement</vt:lpstr>
      <vt:lpstr>PowerPoint Presentation</vt:lpstr>
      <vt:lpstr>PowerPoint Presentation</vt:lpstr>
      <vt:lpstr>Builtin</vt:lpstr>
      <vt:lpstr>Enclosed</vt:lpstr>
      <vt:lpstr>PowerPoint Presentation</vt:lpstr>
      <vt:lpstr>PowerPoint Presentation</vt:lpstr>
      <vt:lpstr>PowerPoint Presentation</vt:lpstr>
      <vt:lpstr>Building dictionaries faster</vt:lpstr>
      <vt:lpstr>dict and set comprehensions</vt:lpstr>
      <vt:lpstr>dict comprehension</vt:lpstr>
      <vt:lpstr>set comprehension</vt:lpstr>
      <vt:lpstr>Reminder, rules so far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Hrafn Loftsson</cp:lastModifiedBy>
  <cp:revision>76</cp:revision>
  <dcterms:created xsi:type="dcterms:W3CDTF">2012-03-21T18:49:41Z</dcterms:created>
  <dcterms:modified xsi:type="dcterms:W3CDTF">2018-10-13T18:49:30Z</dcterms:modified>
</cp:coreProperties>
</file>

<file path=docProps/thumbnail.jpeg>
</file>